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4" r:id="rId3"/>
    <p:sldId id="321" r:id="rId4"/>
    <p:sldId id="276" r:id="rId5"/>
    <p:sldId id="336" r:id="rId6"/>
    <p:sldId id="280" r:id="rId7"/>
    <p:sldId id="290" r:id="rId8"/>
    <p:sldId id="337" r:id="rId9"/>
    <p:sldId id="338" r:id="rId10"/>
    <p:sldId id="339" r:id="rId11"/>
    <p:sldId id="286" r:id="rId12"/>
    <p:sldId id="340" r:id="rId13"/>
    <p:sldId id="341" r:id="rId14"/>
    <p:sldId id="342" r:id="rId15"/>
    <p:sldId id="344" r:id="rId16"/>
    <p:sldId id="343" r:id="rId17"/>
    <p:sldId id="345" r:id="rId18"/>
    <p:sldId id="346" r:id="rId19"/>
    <p:sldId id="348" r:id="rId20"/>
    <p:sldId id="349" r:id="rId21"/>
    <p:sldId id="350" r:id="rId22"/>
    <p:sldId id="356" r:id="rId23"/>
    <p:sldId id="352" r:id="rId24"/>
    <p:sldId id="331" r:id="rId25"/>
    <p:sldId id="351" r:id="rId26"/>
    <p:sldId id="327" r:id="rId27"/>
    <p:sldId id="353" r:id="rId28"/>
    <p:sldId id="326" r:id="rId29"/>
    <p:sldId id="283" r:id="rId30"/>
    <p:sldId id="284" r:id="rId31"/>
    <p:sldId id="285" r:id="rId32"/>
    <p:sldId id="275" r:id="rId33"/>
    <p:sldId id="328" r:id="rId34"/>
    <p:sldId id="329" r:id="rId35"/>
    <p:sldId id="330" r:id="rId36"/>
    <p:sldId id="333" r:id="rId37"/>
    <p:sldId id="334" r:id="rId38"/>
    <p:sldId id="335" r:id="rId39"/>
    <p:sldId id="355" r:id="rId40"/>
    <p:sldId id="354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B3"/>
    <a:srgbClr val="00966F"/>
    <a:srgbClr val="666699"/>
    <a:srgbClr val="990033"/>
    <a:srgbClr val="CC6600"/>
    <a:srgbClr val="CC0000"/>
    <a:srgbClr val="FF0000"/>
    <a:srgbClr val="EBA45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90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9637C-4640-4950-96CD-3E72B6D71D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0E222-F174-4EB4-A8D4-7340443C27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E3995-7373-490E-A776-E0843EF166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C8870-E378-4487-80FD-F18AAE6499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88410-70C9-48C0-892C-3A7898DC36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9E24A-5452-4837-A197-21DF62E454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3BE2E-B8A9-4ADF-974A-53F8AF36BD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AF25E-D222-4388-BD33-6940F14310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C4A1B-2B0B-4365-A7CB-85131DA12E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CAA1D-82D8-40CC-AD9C-6374F1B9E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A6379-07BF-45EA-8319-6103145F43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739077F3-18C9-4B72-82C4-101518ADA0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8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../../&#39640;&#19968;&#29983;&#29289;05/&#24517;&#20462;2/&#31532;&#19977;&#31456;&#36951;&#20256;&#19982;&#26579;&#33394;&#20307;/&#24615;&#21035;&#20915;&#23450;&#21644;&#20276;&#24615;&#36951;&#20256;/&#20276;&#24615;&#36951;&#20256;003079&#26519;&#26032;&#26472;/zuhe01.sw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slide" Target="slide9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411413" y="1196975"/>
            <a:ext cx="3095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5400">
                <a:solidFill>
                  <a:srgbClr val="FF0066"/>
                </a:solidFill>
                <a:latin typeface="华文新魏" pitchFamily="2" charset="-122"/>
                <a:ea typeface="华文新魏" pitchFamily="2" charset="-122"/>
              </a:rPr>
              <a:t>伴性遗传 </a:t>
            </a:r>
          </a:p>
        </p:txBody>
      </p:sp>
      <p:pic>
        <p:nvPicPr>
          <p:cNvPr id="3075" name="Picture 3" descr="cous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438400"/>
            <a:ext cx="37798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03350" y="2636838"/>
            <a:ext cx="4505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0">
                <a:solidFill>
                  <a:schemeClr val="accent2"/>
                </a:solidFill>
                <a:latin typeface="Arial Black" pitchFamily="34" charset="0"/>
                <a:ea typeface="PMingLiU" pitchFamily="18" charset="-120"/>
              </a:rPr>
              <a:t>sex-linked inheritance</a:t>
            </a:r>
            <a:endParaRPr lang="en-US" altLang="zh-CN" b="0">
              <a:solidFill>
                <a:schemeClr val="accent2"/>
              </a:solidFill>
              <a:latin typeface="Arial Black" pitchFamily="34" charset="0"/>
              <a:ea typeface="PMingLiU" pitchFamily="18" charset="-120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395288" y="285750"/>
            <a:ext cx="8351837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Ⅰ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号是色盲患者，他将色盲基因传给了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Ⅱ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代中的几号？ 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r>
              <a:rPr lang="en-US" altLang="zh-CN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Ⅰ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号是否将色盲基因传给了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Ⅱ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号？这说明红绿色盲基因是位于Ｘ染色体，还是Ｙ染色体上？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r>
              <a:rPr lang="en-US" altLang="zh-CN">
                <a:latin typeface="华文中宋"/>
                <a:ea typeface="华文中宋"/>
                <a:cs typeface="华文中宋"/>
              </a:rPr>
              <a:t>3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、红绿色盲基因是显性基因，还是隐性基因？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500063" y="1571625"/>
            <a:ext cx="9604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ea typeface="华文中宋"/>
                <a:cs typeface="华文中宋"/>
              </a:rPr>
              <a:t>5</a:t>
            </a: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号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357188" y="4786313"/>
            <a:ext cx="65008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没有，红绿色盲基因位于Ｘ染色体</a:t>
            </a:r>
          </a:p>
        </p:txBody>
      </p: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500063" y="6072188"/>
            <a:ext cx="5072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红绿色盲基因是隐性基因</a:t>
            </a:r>
          </a:p>
        </p:txBody>
      </p:sp>
      <p:grpSp>
        <p:nvGrpSpPr>
          <p:cNvPr id="12294" name="Group 84"/>
          <p:cNvGrpSpPr>
            <a:grpSpLocks/>
          </p:cNvGrpSpPr>
          <p:nvPr/>
        </p:nvGrpSpPr>
        <p:grpSpPr bwMode="auto">
          <a:xfrm>
            <a:off x="2571750" y="857250"/>
            <a:ext cx="6178550" cy="2714625"/>
            <a:chOff x="144" y="346"/>
            <a:chExt cx="5494" cy="2105"/>
          </a:xfrm>
        </p:grpSpPr>
        <p:sp>
          <p:nvSpPr>
            <p:cNvPr id="12295" name="Line 8"/>
            <p:cNvSpPr>
              <a:spLocks noChangeShapeType="1"/>
            </p:cNvSpPr>
            <p:nvPr/>
          </p:nvSpPr>
          <p:spPr bwMode="auto">
            <a:xfrm>
              <a:off x="240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9"/>
            <p:cNvSpPr>
              <a:spLocks noChangeShapeType="1"/>
            </p:cNvSpPr>
            <p:nvPr/>
          </p:nvSpPr>
          <p:spPr bwMode="auto">
            <a:xfrm>
              <a:off x="456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Rectangle 10"/>
            <p:cNvSpPr>
              <a:spLocks noChangeArrowheads="1"/>
            </p:cNvSpPr>
            <p:nvPr/>
          </p:nvSpPr>
          <p:spPr bwMode="auto">
            <a:xfrm>
              <a:off x="2256" y="384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Oval 11"/>
            <p:cNvSpPr>
              <a:spLocks noChangeArrowheads="1"/>
            </p:cNvSpPr>
            <p:nvPr/>
          </p:nvSpPr>
          <p:spPr bwMode="auto">
            <a:xfrm>
              <a:off x="4176" y="432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" name="Rectangle 12"/>
            <p:cNvSpPr>
              <a:spLocks noChangeArrowheads="1"/>
            </p:cNvSpPr>
            <p:nvPr/>
          </p:nvSpPr>
          <p:spPr bwMode="auto">
            <a:xfrm>
              <a:off x="2304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0" name="Oval 13"/>
            <p:cNvSpPr>
              <a:spLocks noChangeArrowheads="1"/>
            </p:cNvSpPr>
            <p:nvPr/>
          </p:nvSpPr>
          <p:spPr bwMode="auto">
            <a:xfrm>
              <a:off x="4464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" name="Oval 14"/>
            <p:cNvSpPr>
              <a:spLocks noChangeArrowheads="1"/>
            </p:cNvSpPr>
            <p:nvPr/>
          </p:nvSpPr>
          <p:spPr bwMode="auto">
            <a:xfrm>
              <a:off x="3120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2" name="Rectangle 15"/>
            <p:cNvSpPr>
              <a:spLocks noChangeArrowheads="1"/>
            </p:cNvSpPr>
            <p:nvPr/>
          </p:nvSpPr>
          <p:spPr bwMode="auto">
            <a:xfrm>
              <a:off x="4992" y="1104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Text Box 16"/>
            <p:cNvSpPr txBox="1">
              <a:spLocks noChangeArrowheads="1"/>
            </p:cNvSpPr>
            <p:nvPr/>
          </p:nvSpPr>
          <p:spPr bwMode="auto">
            <a:xfrm>
              <a:off x="1824" y="38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04" name="Text Box 17"/>
            <p:cNvSpPr txBox="1">
              <a:spLocks noChangeArrowheads="1"/>
            </p:cNvSpPr>
            <p:nvPr/>
          </p:nvSpPr>
          <p:spPr bwMode="auto">
            <a:xfrm>
              <a:off x="4512" y="43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2305" name="Text Box 18"/>
            <p:cNvSpPr txBox="1">
              <a:spLocks noChangeArrowheads="1"/>
            </p:cNvSpPr>
            <p:nvPr/>
          </p:nvSpPr>
          <p:spPr bwMode="auto">
            <a:xfrm>
              <a:off x="4176" y="1104"/>
              <a:ext cx="1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5</a:t>
              </a:r>
            </a:p>
          </p:txBody>
        </p:sp>
        <p:sp>
          <p:nvSpPr>
            <p:cNvPr id="12306" name="Text Box 19"/>
            <p:cNvSpPr txBox="1">
              <a:spLocks noChangeArrowheads="1"/>
            </p:cNvSpPr>
            <p:nvPr/>
          </p:nvSpPr>
          <p:spPr bwMode="auto">
            <a:xfrm>
              <a:off x="2064" y="1071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3</a:t>
              </a:r>
            </a:p>
          </p:txBody>
        </p:sp>
        <p:sp>
          <p:nvSpPr>
            <p:cNvPr id="12307" name="Text Box 20"/>
            <p:cNvSpPr txBox="1">
              <a:spLocks noChangeArrowheads="1"/>
            </p:cNvSpPr>
            <p:nvPr/>
          </p:nvSpPr>
          <p:spPr bwMode="auto">
            <a:xfrm>
              <a:off x="3360" y="1104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4</a:t>
              </a:r>
            </a:p>
          </p:txBody>
        </p:sp>
        <p:sp>
          <p:nvSpPr>
            <p:cNvPr id="12308" name="Line 21"/>
            <p:cNvSpPr>
              <a:spLocks noChangeShapeType="1"/>
            </p:cNvSpPr>
            <p:nvPr/>
          </p:nvSpPr>
          <p:spPr bwMode="auto">
            <a:xfrm>
              <a:off x="2496" y="52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Line 22"/>
            <p:cNvSpPr>
              <a:spLocks noChangeShapeType="1"/>
            </p:cNvSpPr>
            <p:nvPr/>
          </p:nvSpPr>
          <p:spPr bwMode="auto">
            <a:xfrm>
              <a:off x="3216" y="52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Line 23"/>
            <p:cNvSpPr>
              <a:spLocks noChangeShapeType="1"/>
            </p:cNvSpPr>
            <p:nvPr/>
          </p:nvSpPr>
          <p:spPr bwMode="auto">
            <a:xfrm>
              <a:off x="2400" y="96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Line 24"/>
            <p:cNvSpPr>
              <a:spLocks noChangeShapeType="1"/>
            </p:cNvSpPr>
            <p:nvPr/>
          </p:nvSpPr>
          <p:spPr bwMode="auto">
            <a:xfrm>
              <a:off x="4848" y="124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2" name="Rectangle 25"/>
            <p:cNvSpPr>
              <a:spLocks noChangeArrowheads="1"/>
            </p:cNvSpPr>
            <p:nvPr/>
          </p:nvSpPr>
          <p:spPr bwMode="auto">
            <a:xfrm>
              <a:off x="364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3" name="Rectangle 26"/>
            <p:cNvSpPr>
              <a:spLocks noChangeArrowheads="1"/>
            </p:cNvSpPr>
            <p:nvPr/>
          </p:nvSpPr>
          <p:spPr bwMode="auto">
            <a:xfrm>
              <a:off x="532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Oval 27"/>
            <p:cNvSpPr>
              <a:spLocks noChangeArrowheads="1"/>
            </p:cNvSpPr>
            <p:nvPr/>
          </p:nvSpPr>
          <p:spPr bwMode="auto">
            <a:xfrm>
              <a:off x="499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Oval 28"/>
            <p:cNvSpPr>
              <a:spLocks noChangeArrowheads="1"/>
            </p:cNvSpPr>
            <p:nvPr/>
          </p:nvSpPr>
          <p:spPr bwMode="auto">
            <a:xfrm>
              <a:off x="465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Text Box 29"/>
            <p:cNvSpPr txBox="1">
              <a:spLocks noChangeArrowheads="1"/>
            </p:cNvSpPr>
            <p:nvPr/>
          </p:nvSpPr>
          <p:spPr bwMode="auto">
            <a:xfrm>
              <a:off x="3651" y="211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7</a:t>
              </a:r>
            </a:p>
          </p:txBody>
        </p:sp>
        <p:sp>
          <p:nvSpPr>
            <p:cNvPr id="12317" name="Text Box 30"/>
            <p:cNvSpPr txBox="1">
              <a:spLocks noChangeArrowheads="1"/>
            </p:cNvSpPr>
            <p:nvPr/>
          </p:nvSpPr>
          <p:spPr bwMode="auto">
            <a:xfrm>
              <a:off x="3984" y="2112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8</a:t>
              </a:r>
            </a:p>
          </p:txBody>
        </p:sp>
        <p:sp>
          <p:nvSpPr>
            <p:cNvPr id="12318" name="Text Box 31"/>
            <p:cNvSpPr txBox="1">
              <a:spLocks noChangeArrowheads="1"/>
            </p:cNvSpPr>
            <p:nvPr/>
          </p:nvSpPr>
          <p:spPr bwMode="auto">
            <a:xfrm>
              <a:off x="4332" y="2115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9</a:t>
              </a:r>
            </a:p>
          </p:txBody>
        </p:sp>
        <p:sp>
          <p:nvSpPr>
            <p:cNvPr id="12319" name="Text Box 32"/>
            <p:cNvSpPr txBox="1">
              <a:spLocks noChangeArrowheads="1"/>
            </p:cNvSpPr>
            <p:nvPr/>
          </p:nvSpPr>
          <p:spPr bwMode="auto">
            <a:xfrm>
              <a:off x="5232" y="1056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2320" name="Text Box 33"/>
            <p:cNvSpPr txBox="1">
              <a:spLocks noChangeArrowheads="1"/>
            </p:cNvSpPr>
            <p:nvPr/>
          </p:nvSpPr>
          <p:spPr bwMode="auto">
            <a:xfrm>
              <a:off x="4604" y="2115"/>
              <a:ext cx="4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10</a:t>
              </a:r>
            </a:p>
          </p:txBody>
        </p:sp>
        <p:sp>
          <p:nvSpPr>
            <p:cNvPr id="12321" name="Line 34"/>
            <p:cNvSpPr>
              <a:spLocks noChangeShapeType="1"/>
            </p:cNvSpPr>
            <p:nvPr/>
          </p:nvSpPr>
          <p:spPr bwMode="auto">
            <a:xfrm>
              <a:off x="3744" y="177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Line 35"/>
            <p:cNvSpPr>
              <a:spLocks noChangeShapeType="1"/>
            </p:cNvSpPr>
            <p:nvPr/>
          </p:nvSpPr>
          <p:spPr bwMode="auto">
            <a:xfrm>
              <a:off x="446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Line 36"/>
            <p:cNvSpPr>
              <a:spLocks noChangeShapeType="1"/>
            </p:cNvSpPr>
            <p:nvPr/>
          </p:nvSpPr>
          <p:spPr bwMode="auto">
            <a:xfrm>
              <a:off x="480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4" name="Line 37"/>
            <p:cNvSpPr>
              <a:spLocks noChangeShapeType="1"/>
            </p:cNvSpPr>
            <p:nvPr/>
          </p:nvSpPr>
          <p:spPr bwMode="auto">
            <a:xfrm>
              <a:off x="508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Line 38"/>
            <p:cNvSpPr>
              <a:spLocks noChangeShapeType="1"/>
            </p:cNvSpPr>
            <p:nvPr/>
          </p:nvSpPr>
          <p:spPr bwMode="auto">
            <a:xfrm>
              <a:off x="547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6" name="Line 39"/>
            <p:cNvSpPr>
              <a:spLocks noChangeShapeType="1"/>
            </p:cNvSpPr>
            <p:nvPr/>
          </p:nvSpPr>
          <p:spPr bwMode="auto">
            <a:xfrm>
              <a:off x="4704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27" name="Rectangle 40"/>
            <p:cNvSpPr>
              <a:spLocks noChangeArrowheads="1"/>
            </p:cNvSpPr>
            <p:nvPr/>
          </p:nvSpPr>
          <p:spPr bwMode="auto">
            <a:xfrm>
              <a:off x="204" y="34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Ⅰ</a:t>
              </a:r>
            </a:p>
          </p:txBody>
        </p:sp>
        <p:sp>
          <p:nvSpPr>
            <p:cNvPr id="12328" name="Rectangle 41"/>
            <p:cNvSpPr>
              <a:spLocks noChangeArrowheads="1"/>
            </p:cNvSpPr>
            <p:nvPr/>
          </p:nvSpPr>
          <p:spPr bwMode="auto">
            <a:xfrm>
              <a:off x="204" y="107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Ⅱ</a:t>
              </a:r>
            </a:p>
          </p:txBody>
        </p:sp>
        <p:sp>
          <p:nvSpPr>
            <p:cNvPr id="12329" name="Rectangle 42"/>
            <p:cNvSpPr>
              <a:spLocks noChangeArrowheads="1"/>
            </p:cNvSpPr>
            <p:nvPr/>
          </p:nvSpPr>
          <p:spPr bwMode="auto">
            <a:xfrm>
              <a:off x="144" y="1779"/>
              <a:ext cx="3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 Ⅲ</a:t>
              </a:r>
            </a:p>
          </p:txBody>
        </p:sp>
        <p:sp>
          <p:nvSpPr>
            <p:cNvPr id="12330" name="Line 43"/>
            <p:cNvSpPr>
              <a:spLocks noChangeShapeType="1"/>
            </p:cNvSpPr>
            <p:nvPr/>
          </p:nvSpPr>
          <p:spPr bwMode="auto">
            <a:xfrm flipH="1">
              <a:off x="1584" y="96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1" name="Line 44"/>
            <p:cNvSpPr>
              <a:spLocks noChangeShapeType="1"/>
            </p:cNvSpPr>
            <p:nvPr/>
          </p:nvSpPr>
          <p:spPr bwMode="auto">
            <a:xfrm>
              <a:off x="1584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Rectangle 45"/>
            <p:cNvSpPr>
              <a:spLocks noChangeArrowheads="1"/>
            </p:cNvSpPr>
            <p:nvPr/>
          </p:nvSpPr>
          <p:spPr bwMode="auto">
            <a:xfrm>
              <a:off x="1440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3" name="Rectangle 46"/>
            <p:cNvSpPr>
              <a:spLocks noChangeArrowheads="1"/>
            </p:cNvSpPr>
            <p:nvPr/>
          </p:nvSpPr>
          <p:spPr bwMode="auto">
            <a:xfrm>
              <a:off x="1680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2334" name="Line 47"/>
            <p:cNvSpPr>
              <a:spLocks noChangeShapeType="1"/>
            </p:cNvSpPr>
            <p:nvPr/>
          </p:nvSpPr>
          <p:spPr bwMode="auto">
            <a:xfrm flipH="1">
              <a:off x="1056" y="120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Line 48"/>
            <p:cNvSpPr>
              <a:spLocks noChangeShapeType="1"/>
            </p:cNvSpPr>
            <p:nvPr/>
          </p:nvSpPr>
          <p:spPr bwMode="auto">
            <a:xfrm>
              <a:off x="1248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Oval 49"/>
            <p:cNvSpPr>
              <a:spLocks noChangeArrowheads="1"/>
            </p:cNvSpPr>
            <p:nvPr/>
          </p:nvSpPr>
          <p:spPr bwMode="auto">
            <a:xfrm>
              <a:off x="816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Oval 50"/>
            <p:cNvSpPr>
              <a:spLocks noChangeArrowheads="1"/>
            </p:cNvSpPr>
            <p:nvPr/>
          </p:nvSpPr>
          <p:spPr bwMode="auto">
            <a:xfrm>
              <a:off x="432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8" name="Line 51"/>
            <p:cNvSpPr>
              <a:spLocks noChangeShapeType="1"/>
            </p:cNvSpPr>
            <p:nvPr/>
          </p:nvSpPr>
          <p:spPr bwMode="auto">
            <a:xfrm>
              <a:off x="374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Rectangle 52"/>
            <p:cNvSpPr>
              <a:spLocks noChangeArrowheads="1"/>
            </p:cNvSpPr>
            <p:nvPr/>
          </p:nvSpPr>
          <p:spPr bwMode="auto">
            <a:xfrm>
              <a:off x="3984" y="1920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0" name="Line 53"/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Line 54"/>
            <p:cNvSpPr>
              <a:spLocks noChangeShapeType="1"/>
            </p:cNvSpPr>
            <p:nvPr/>
          </p:nvSpPr>
          <p:spPr bwMode="auto">
            <a:xfrm>
              <a:off x="2544" y="12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Line 55"/>
            <p:cNvSpPr>
              <a:spLocks noChangeShapeType="1"/>
            </p:cNvSpPr>
            <p:nvPr/>
          </p:nvSpPr>
          <p:spPr bwMode="auto">
            <a:xfrm>
              <a:off x="2832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Line 56"/>
            <p:cNvSpPr>
              <a:spLocks noChangeShapeType="1"/>
            </p:cNvSpPr>
            <p:nvPr/>
          </p:nvSpPr>
          <p:spPr bwMode="auto">
            <a:xfrm>
              <a:off x="2256" y="177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Line 57"/>
            <p:cNvSpPr>
              <a:spLocks noChangeShapeType="1"/>
            </p:cNvSpPr>
            <p:nvPr/>
          </p:nvSpPr>
          <p:spPr bwMode="auto">
            <a:xfrm>
              <a:off x="225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Line 58"/>
            <p:cNvSpPr>
              <a:spLocks noChangeShapeType="1"/>
            </p:cNvSpPr>
            <p:nvPr/>
          </p:nvSpPr>
          <p:spPr bwMode="auto">
            <a:xfrm>
              <a:off x="331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Rectangle 59"/>
            <p:cNvSpPr>
              <a:spLocks noChangeArrowheads="1"/>
            </p:cNvSpPr>
            <p:nvPr/>
          </p:nvSpPr>
          <p:spPr bwMode="auto">
            <a:xfrm>
              <a:off x="316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7" name="Rectangle 60"/>
            <p:cNvSpPr>
              <a:spLocks noChangeArrowheads="1"/>
            </p:cNvSpPr>
            <p:nvPr/>
          </p:nvSpPr>
          <p:spPr bwMode="auto">
            <a:xfrm>
              <a:off x="2160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8" name="Line 61"/>
            <p:cNvSpPr>
              <a:spLocks noChangeShapeType="1"/>
            </p:cNvSpPr>
            <p:nvPr/>
          </p:nvSpPr>
          <p:spPr bwMode="auto">
            <a:xfrm>
              <a:off x="768" y="177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9" name="Oval 62"/>
            <p:cNvSpPr>
              <a:spLocks noChangeArrowheads="1"/>
            </p:cNvSpPr>
            <p:nvPr/>
          </p:nvSpPr>
          <p:spPr bwMode="auto">
            <a:xfrm>
              <a:off x="67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0" name="Oval 63"/>
            <p:cNvSpPr>
              <a:spLocks noChangeArrowheads="1"/>
            </p:cNvSpPr>
            <p:nvPr/>
          </p:nvSpPr>
          <p:spPr bwMode="auto">
            <a:xfrm>
              <a:off x="144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Oval 64"/>
            <p:cNvSpPr>
              <a:spLocks noChangeArrowheads="1"/>
            </p:cNvSpPr>
            <p:nvPr/>
          </p:nvSpPr>
          <p:spPr bwMode="auto">
            <a:xfrm>
              <a:off x="177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2" name="Rectangle 65"/>
            <p:cNvSpPr>
              <a:spLocks noChangeArrowheads="1"/>
            </p:cNvSpPr>
            <p:nvPr/>
          </p:nvSpPr>
          <p:spPr bwMode="auto">
            <a:xfrm>
              <a:off x="1008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3" name="Line 66"/>
            <p:cNvSpPr>
              <a:spLocks noChangeShapeType="1"/>
            </p:cNvSpPr>
            <p:nvPr/>
          </p:nvSpPr>
          <p:spPr bwMode="auto">
            <a:xfrm>
              <a:off x="158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4" name="Line 67"/>
            <p:cNvSpPr>
              <a:spLocks noChangeShapeType="1"/>
            </p:cNvSpPr>
            <p:nvPr/>
          </p:nvSpPr>
          <p:spPr bwMode="auto">
            <a:xfrm>
              <a:off x="115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5" name="Line 68"/>
            <p:cNvSpPr>
              <a:spLocks noChangeShapeType="1"/>
            </p:cNvSpPr>
            <p:nvPr/>
          </p:nvSpPr>
          <p:spPr bwMode="auto">
            <a:xfrm>
              <a:off x="76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6" name="Line 69"/>
            <p:cNvSpPr>
              <a:spLocks noChangeShapeType="1"/>
            </p:cNvSpPr>
            <p:nvPr/>
          </p:nvSpPr>
          <p:spPr bwMode="auto">
            <a:xfrm>
              <a:off x="192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7" name="Rectangle 70"/>
            <p:cNvSpPr>
              <a:spLocks noChangeArrowheads="1"/>
            </p:cNvSpPr>
            <p:nvPr/>
          </p:nvSpPr>
          <p:spPr bwMode="auto">
            <a:xfrm>
              <a:off x="576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58" name="Rectangle 71"/>
            <p:cNvSpPr>
              <a:spLocks noChangeArrowheads="1"/>
            </p:cNvSpPr>
            <p:nvPr/>
          </p:nvSpPr>
          <p:spPr bwMode="auto">
            <a:xfrm>
              <a:off x="657" y="2160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59" name="Rectangle 72"/>
            <p:cNvSpPr>
              <a:spLocks noChangeArrowheads="1"/>
            </p:cNvSpPr>
            <p:nvPr/>
          </p:nvSpPr>
          <p:spPr bwMode="auto">
            <a:xfrm>
              <a:off x="2156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５</a:t>
              </a:r>
            </a:p>
          </p:txBody>
        </p:sp>
        <p:sp>
          <p:nvSpPr>
            <p:cNvPr id="12360" name="Rectangle 73"/>
            <p:cNvSpPr>
              <a:spLocks noChangeArrowheads="1"/>
            </p:cNvSpPr>
            <p:nvPr/>
          </p:nvSpPr>
          <p:spPr bwMode="auto">
            <a:xfrm>
              <a:off x="1772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４</a:t>
              </a:r>
            </a:p>
          </p:txBody>
        </p:sp>
        <p:sp>
          <p:nvSpPr>
            <p:cNvPr id="12361" name="Rectangle 74"/>
            <p:cNvSpPr>
              <a:spLocks noChangeArrowheads="1"/>
            </p:cNvSpPr>
            <p:nvPr/>
          </p:nvSpPr>
          <p:spPr bwMode="auto">
            <a:xfrm>
              <a:off x="1383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３</a:t>
              </a:r>
            </a:p>
          </p:txBody>
        </p:sp>
        <p:sp>
          <p:nvSpPr>
            <p:cNvPr id="12362" name="Rectangle 75"/>
            <p:cNvSpPr>
              <a:spLocks noChangeArrowheads="1"/>
            </p:cNvSpPr>
            <p:nvPr/>
          </p:nvSpPr>
          <p:spPr bwMode="auto">
            <a:xfrm>
              <a:off x="975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２</a:t>
              </a:r>
            </a:p>
          </p:txBody>
        </p:sp>
        <p:sp>
          <p:nvSpPr>
            <p:cNvPr id="12363" name="Rectangle 76"/>
            <p:cNvSpPr>
              <a:spLocks noChangeArrowheads="1"/>
            </p:cNvSpPr>
            <p:nvPr/>
          </p:nvSpPr>
          <p:spPr bwMode="auto">
            <a:xfrm>
              <a:off x="3216" y="2115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2364" name="Rectangle 77"/>
            <p:cNvSpPr>
              <a:spLocks noChangeArrowheads="1"/>
            </p:cNvSpPr>
            <p:nvPr/>
          </p:nvSpPr>
          <p:spPr bwMode="auto">
            <a:xfrm>
              <a:off x="4944" y="2124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11</a:t>
              </a:r>
            </a:p>
          </p:txBody>
        </p:sp>
        <p:sp>
          <p:nvSpPr>
            <p:cNvPr id="12365" name="Rectangle 78"/>
            <p:cNvSpPr>
              <a:spLocks noChangeArrowheads="1"/>
            </p:cNvSpPr>
            <p:nvPr/>
          </p:nvSpPr>
          <p:spPr bwMode="auto">
            <a:xfrm>
              <a:off x="5284" y="2115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12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2" grpId="0"/>
      <p:bldP spid="122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3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304800" y="6172200"/>
            <a:ext cx="762000" cy="3810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b="0">
              <a:solidFill>
                <a:srgbClr val="FF0000"/>
              </a:solidFill>
            </a:endParaRPr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 cstate="print"/>
          <a:srcRect l="22000" t="6000" r="22000" b="12666"/>
          <a:stretch>
            <a:fillRect/>
          </a:stretch>
        </p:blipFill>
        <p:spPr bwMode="auto">
          <a:xfrm>
            <a:off x="2847975" y="0"/>
            <a:ext cx="62960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210661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chemeClr val="accent2"/>
                </a:solidFill>
              </a:rPr>
              <a:t>  </a:t>
            </a:r>
            <a:r>
              <a:rPr lang="zh-CN" altLang="en-US" sz="4400">
                <a:solidFill>
                  <a:schemeClr val="accent2"/>
                </a:solidFill>
              </a:rPr>
              <a:t>填写基因型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263900" y="1295400"/>
            <a:ext cx="5422900" cy="4252913"/>
            <a:chOff x="2056" y="816"/>
            <a:chExt cx="3416" cy="2679"/>
          </a:xfrm>
        </p:grpSpPr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3507" y="816"/>
              <a:ext cx="5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4704" y="2400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0" name="Rectangle 8"/>
            <p:cNvSpPr>
              <a:spLocks noChangeArrowheads="1"/>
            </p:cNvSpPr>
            <p:nvPr/>
          </p:nvSpPr>
          <p:spPr bwMode="auto">
            <a:xfrm>
              <a:off x="2291" y="2457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1" name="Rectangle 9"/>
            <p:cNvSpPr>
              <a:spLocks noChangeArrowheads="1"/>
            </p:cNvSpPr>
            <p:nvPr/>
          </p:nvSpPr>
          <p:spPr bwMode="auto">
            <a:xfrm>
              <a:off x="4067" y="3168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4947" y="3162"/>
              <a:ext cx="5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4696" y="830"/>
              <a:ext cx="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3408" y="2346"/>
              <a:ext cx="6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5" name="Rectangle 13"/>
            <p:cNvSpPr>
              <a:spLocks noChangeArrowheads="1"/>
            </p:cNvSpPr>
            <p:nvPr/>
          </p:nvSpPr>
          <p:spPr bwMode="auto">
            <a:xfrm>
              <a:off x="2056" y="3162"/>
              <a:ext cx="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6" name="Rectangle 14"/>
            <p:cNvSpPr>
              <a:spLocks noChangeArrowheads="1"/>
            </p:cNvSpPr>
            <p:nvPr/>
          </p:nvSpPr>
          <p:spPr bwMode="auto">
            <a:xfrm>
              <a:off x="3072" y="3120"/>
              <a:ext cx="6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30000">
                  <a:solidFill>
                    <a:srgbClr val="FF0000"/>
                  </a:solidFill>
                </a:rPr>
                <a:t>B </a:t>
              </a: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30000">
                  <a:solidFill>
                    <a:srgbClr val="FF0000"/>
                  </a:solidFill>
                </a:rPr>
                <a:t>b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2057400"/>
            <a:ext cx="7620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、正常女性</a:t>
            </a:r>
            <a:r>
              <a:rPr lang="en-US" altLang="zh-CN" sz="36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X</a:t>
            </a:r>
            <a:r>
              <a:rPr lang="en-US" altLang="zh-CN" sz="3600" baseline="300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B</a:t>
            </a:r>
            <a:r>
              <a:rPr lang="en-US" altLang="zh-CN" sz="36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X</a:t>
            </a:r>
            <a:r>
              <a:rPr lang="en-US" altLang="zh-CN" sz="3600" baseline="300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与男性患者结婚，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他们的后代会出现哪些情况？</a:t>
            </a:r>
          </a:p>
          <a:p>
            <a:pPr>
              <a:spcBef>
                <a:spcPct val="50000"/>
              </a:spcBef>
              <a:defRPr/>
            </a:pPr>
            <a:endParaRPr lang="en-US" altLang="zh-CN" sz="360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914400" y="3886200"/>
            <a:ext cx="70104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、如果他们其中一个女儿与正常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男性结婚，后代又会出现哪些情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况？</a:t>
            </a:r>
            <a:endParaRPr lang="zh-CN" altLang="en-US" sz="3600">
              <a:latin typeface="华文中宋" pitchFamily="2" charset="-122"/>
              <a:ea typeface="华文中宋" pitchFamily="2" charset="-122"/>
              <a:cs typeface="Times New Roman" pitchFamily="18" charset="0"/>
            </a:endParaRPr>
          </a:p>
        </p:txBody>
      </p:sp>
      <p:pic>
        <p:nvPicPr>
          <p:cNvPr id="18436" name="Picture 4" descr="BD00028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60350"/>
            <a:ext cx="137160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195513" y="620713"/>
            <a:ext cx="4681537" cy="701675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50000">
                <a:srgbClr val="FFFFFF"/>
              </a:gs>
              <a:gs pos="100000">
                <a:srgbClr val="3399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/>
              <a:t>  </a:t>
            </a:r>
            <a:r>
              <a:rPr lang="zh-CN" altLang="en-US" sz="4000"/>
              <a:t>请思考以下问题：</a:t>
            </a:r>
          </a:p>
        </p:txBody>
      </p:sp>
      <p:pic>
        <p:nvPicPr>
          <p:cNvPr id="18438" name="Picture 6" descr="PE01561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81000"/>
            <a:ext cx="19812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女性正常                              男性色盲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743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410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580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667000" y="4267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096000" y="41910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22098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5791200" y="4648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590800" y="51054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1                      </a:t>
            </a:r>
            <a:r>
              <a:rPr lang="zh-CN" altLang="en-US" sz="2400"/>
              <a:t>：                </a:t>
            </a:r>
            <a:r>
              <a:rPr lang="en-US" altLang="zh-CN" sz="2400"/>
              <a:t>1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正常女性与色盲男性结婚后的遗传现象</a:t>
            </a:r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2971800" y="1447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5715000" y="1447800"/>
            <a:ext cx="685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553200" y="1447800"/>
            <a:ext cx="533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29718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 flipH="1">
            <a:off x="3124200" y="3048000"/>
            <a:ext cx="2438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3124200" y="30480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 flipH="1">
            <a:off x="6553200" y="30480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女性携带者                            男性正常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1336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715000" y="2590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162800" y="25908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6388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429000" y="47244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53340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676400" y="51054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    1         </a:t>
            </a:r>
            <a:r>
              <a:rPr lang="zh-CN" altLang="en-US" sz="2400"/>
              <a:t>：         </a:t>
            </a:r>
            <a:r>
              <a:rPr lang="en-US" altLang="zh-CN" sz="2400"/>
              <a:t>1            </a:t>
            </a:r>
            <a:r>
              <a:rPr lang="zh-CN" altLang="en-US" sz="2400"/>
              <a:t>：      </a:t>
            </a:r>
            <a:r>
              <a:rPr lang="en-US" altLang="zh-CN" sz="2400"/>
              <a:t>1         </a:t>
            </a:r>
            <a:r>
              <a:rPr lang="zh-CN" altLang="en-US" sz="2400"/>
              <a:t>：      </a:t>
            </a:r>
            <a:r>
              <a:rPr lang="en-US" altLang="zh-CN" sz="2400"/>
              <a:t>1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女性携带者与正常男性结婚后的遗传现象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5814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20574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73914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18288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女性正常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7010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2362200" y="14478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124200" y="14478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H="1">
            <a:off x="5943600" y="13716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6705600" y="13716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23622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>
            <a:off x="2514600" y="2971800"/>
            <a:ext cx="3352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3886200" y="30480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 flipH="1">
            <a:off x="4343400" y="2971800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2514600" y="2971800"/>
            <a:ext cx="3429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6096000" y="29718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3886200" y="2971800"/>
            <a:ext cx="3733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467600" y="2971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女性携带者                            男性色盲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1336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715000" y="2590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162800" y="25908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8862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6388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581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女性色盲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53340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1676400" y="51054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    1         </a:t>
            </a:r>
            <a:r>
              <a:rPr lang="zh-CN" altLang="en-US" sz="2400"/>
              <a:t>：         </a:t>
            </a:r>
            <a:r>
              <a:rPr lang="en-US" altLang="zh-CN" sz="2400"/>
              <a:t>1            </a:t>
            </a:r>
            <a:r>
              <a:rPr lang="zh-CN" altLang="en-US" sz="2400"/>
              <a:t>：      </a:t>
            </a:r>
            <a:r>
              <a:rPr lang="en-US" altLang="zh-CN" sz="2400"/>
              <a:t>1         </a:t>
            </a:r>
            <a:r>
              <a:rPr lang="zh-CN" altLang="en-US" sz="2400"/>
              <a:t>：      </a:t>
            </a:r>
            <a:r>
              <a:rPr lang="en-US" altLang="zh-CN" sz="2400"/>
              <a:t>1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6248400" cy="46672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女性携带者与色盲男性结婚后的遗传现象</a:t>
            </a: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35814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0574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73914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17526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7010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2362200" y="14478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3124200" y="14478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H="1">
            <a:off x="5943600" y="13716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6705600" y="13716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>
            <a:off x="23622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 flipH="1">
            <a:off x="2514600" y="2971800"/>
            <a:ext cx="3352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2" name="Line 24"/>
          <p:cNvSpPr>
            <a:spLocks noChangeShapeType="1"/>
          </p:cNvSpPr>
          <p:nvPr/>
        </p:nvSpPr>
        <p:spPr bwMode="auto">
          <a:xfrm>
            <a:off x="3886200" y="30480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3" name="Line 25"/>
          <p:cNvSpPr>
            <a:spLocks noChangeShapeType="1"/>
          </p:cNvSpPr>
          <p:nvPr/>
        </p:nvSpPr>
        <p:spPr bwMode="auto">
          <a:xfrm flipH="1">
            <a:off x="4343400" y="2971800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4" name="Line 26"/>
          <p:cNvSpPr>
            <a:spLocks noChangeShapeType="1"/>
          </p:cNvSpPr>
          <p:nvPr/>
        </p:nvSpPr>
        <p:spPr bwMode="auto">
          <a:xfrm>
            <a:off x="2514600" y="2971800"/>
            <a:ext cx="3429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5" name="Line 27"/>
          <p:cNvSpPr>
            <a:spLocks noChangeShapeType="1"/>
          </p:cNvSpPr>
          <p:nvPr/>
        </p:nvSpPr>
        <p:spPr bwMode="auto">
          <a:xfrm flipH="1">
            <a:off x="6096000" y="29718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6" name="Line 28"/>
          <p:cNvSpPr>
            <a:spLocks noChangeShapeType="1"/>
          </p:cNvSpPr>
          <p:nvPr/>
        </p:nvSpPr>
        <p:spPr bwMode="auto">
          <a:xfrm>
            <a:off x="3886200" y="2971800"/>
            <a:ext cx="3733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7" name="Line 29"/>
          <p:cNvSpPr>
            <a:spLocks noChangeShapeType="1"/>
          </p:cNvSpPr>
          <p:nvPr/>
        </p:nvSpPr>
        <p:spPr bwMode="auto">
          <a:xfrm>
            <a:off x="7467600" y="2971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女性色盲                              男性正常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43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410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8580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667000" y="4267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096000" y="41910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2098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5791200" y="4648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590800" y="51054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1                      </a:t>
            </a:r>
            <a:r>
              <a:rPr lang="zh-CN" altLang="en-US" sz="2400"/>
              <a:t>：                </a:t>
            </a:r>
            <a:r>
              <a:rPr lang="en-US" altLang="zh-CN" sz="2400"/>
              <a:t>1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1835150" y="594995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色盲女性与正常男性结婚后的遗传现象</a:t>
            </a:r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2971800" y="1447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>
            <a:off x="5715000" y="1447800"/>
            <a:ext cx="685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6553200" y="1447800"/>
            <a:ext cx="533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29718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H="1">
            <a:off x="3124200" y="3048000"/>
            <a:ext cx="2438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3124200" y="30480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 flipH="1">
            <a:off x="6553200" y="30480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81000" y="3500438"/>
            <a:ext cx="8477250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 1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、这个色盲儿子的患病基因从何而来？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、他母亲的</a:t>
            </a:r>
            <a:r>
              <a:rPr lang="en-US" altLang="zh-CN" sz="3600" dirty="0" err="1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en-US" altLang="zh-CN" sz="3600" baseline="30000" dirty="0" err="1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基因又来自何方？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3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、上图所示三者之间的关系是什么？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36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2770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276225"/>
            <a:ext cx="5548313" cy="3290888"/>
            <a:chOff x="879" y="135"/>
            <a:chExt cx="2544" cy="2073"/>
          </a:xfrm>
        </p:grpSpPr>
        <p:sp>
          <p:nvSpPr>
            <p:cNvPr id="23557" name="Text Box 5"/>
            <p:cNvSpPr txBox="1">
              <a:spLocks noChangeArrowheads="1"/>
            </p:cNvSpPr>
            <p:nvPr/>
          </p:nvSpPr>
          <p:spPr bwMode="auto">
            <a:xfrm>
              <a:off x="960" y="672"/>
              <a:ext cx="12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Y    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Y</a:t>
              </a:r>
            </a:p>
          </p:txBody>
        </p:sp>
        <p:sp>
          <p:nvSpPr>
            <p:cNvPr id="19462" name="Text Box 6"/>
            <p:cNvSpPr txBox="1">
              <a:spLocks noChangeArrowheads="1"/>
            </p:cNvSpPr>
            <p:nvPr/>
          </p:nvSpPr>
          <p:spPr bwMode="auto">
            <a:xfrm>
              <a:off x="1993" y="186"/>
              <a:ext cx="576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X</a:t>
              </a:r>
              <a:r>
                <a:rPr lang="en-US" altLang="zh-CN" sz="2400" baseline="30000">
                  <a:latin typeface="华文中宋"/>
                  <a:ea typeface="华文中宋"/>
                  <a:cs typeface="华文中宋"/>
                </a:rPr>
                <a:t>b</a:t>
              </a: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Y</a:t>
              </a:r>
              <a:endParaRPr lang="en-US" altLang="zh-CN" sz="1000">
                <a:latin typeface="华文中宋"/>
                <a:ea typeface="华文中宋"/>
                <a:cs typeface="华文中宋"/>
              </a:endParaRPr>
            </a:p>
            <a:p>
              <a:pPr eaLnBrk="0" hangingPunct="0"/>
              <a:endParaRPr lang="en-US" altLang="zh-CN" sz="2400"/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1731" y="411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1065" y="135"/>
              <a:ext cx="10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 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     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╳      </a:t>
              </a:r>
              <a:endParaRPr lang="en-US" altLang="zh-CN" sz="1100" dirty="0">
                <a:latin typeface="华文中宋" pitchFamily="2" charset="-122"/>
                <a:ea typeface="华文中宋" pitchFamily="2" charset="-122"/>
              </a:endParaRPr>
            </a:p>
            <a:p>
              <a:pPr eaLnBrk="0" hangingPunct="0">
                <a:defRPr/>
              </a:pPr>
              <a:endParaRPr lang="en-US" altLang="zh-CN" sz="2400" dirty="0"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9465" name="Text Box 9"/>
            <p:cNvSpPr txBox="1">
              <a:spLocks noChangeArrowheads="1"/>
            </p:cNvSpPr>
            <p:nvPr/>
          </p:nvSpPr>
          <p:spPr bwMode="auto">
            <a:xfrm>
              <a:off x="1338" y="951"/>
              <a:ext cx="491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/>
                <a:t>X</a:t>
              </a:r>
              <a:r>
                <a:rPr lang="en-US" altLang="zh-CN" sz="2400" baseline="30000"/>
                <a:t>B</a:t>
              </a:r>
              <a:r>
                <a:rPr lang="en-US" altLang="zh-CN" sz="2400"/>
                <a:t>X</a:t>
              </a:r>
              <a:r>
                <a:rPr lang="en-US" altLang="zh-CN" sz="2400" baseline="30000"/>
                <a:t>b</a:t>
              </a:r>
              <a:endParaRPr lang="en-US" altLang="zh-CN" sz="1000"/>
            </a:p>
            <a:p>
              <a:pPr eaLnBrk="0" hangingPunct="0"/>
              <a:endParaRPr lang="en-US" altLang="zh-CN" sz="2400"/>
            </a:p>
          </p:txBody>
        </p:sp>
        <p:sp>
          <p:nvSpPr>
            <p:cNvPr id="23562" name="Rectangle 10"/>
            <p:cNvSpPr>
              <a:spLocks noChangeArrowheads="1"/>
            </p:cNvSpPr>
            <p:nvPr/>
          </p:nvSpPr>
          <p:spPr bwMode="auto">
            <a:xfrm>
              <a:off x="879" y="996"/>
              <a:ext cx="254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             ╳   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Y</a:t>
              </a:r>
              <a:endParaRPr lang="en-US" altLang="zh-CN" sz="1100" dirty="0">
                <a:latin typeface="华文中宋" pitchFamily="2" charset="-122"/>
                <a:ea typeface="华文中宋" pitchFamily="2" charset="-122"/>
              </a:endParaRPr>
            </a:p>
            <a:p>
              <a:pPr eaLnBrk="0" hangingPunct="0">
                <a:defRPr/>
              </a:pPr>
              <a:endParaRPr lang="en-US" altLang="zh-CN" sz="2400" dirty="0"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flipH="1">
              <a:off x="2157" y="1356"/>
              <a:ext cx="21" cy="1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Rectangle 12"/>
            <p:cNvSpPr>
              <a:spLocks noChangeArrowheads="1"/>
            </p:cNvSpPr>
            <p:nvPr/>
          </p:nvSpPr>
          <p:spPr bwMode="auto">
            <a:xfrm>
              <a:off x="1584" y="1594"/>
              <a:ext cx="57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baseline="30000">
                  <a:latin typeface="宋体" pitchFamily="2" charset="-122"/>
                </a:rPr>
                <a:t>      </a:t>
              </a:r>
              <a:endParaRPr lang="en-US" altLang="zh-CN" sz="1000"/>
            </a:p>
            <a:p>
              <a:pPr eaLnBrk="0" hangingPunct="0">
                <a:defRPr/>
              </a:pPr>
              <a:endParaRPr lang="en-US" altLang="zh-CN" sz="2400"/>
            </a:p>
          </p:txBody>
        </p:sp>
        <p:sp>
          <p:nvSpPr>
            <p:cNvPr id="23565" name="Rectangle 13"/>
            <p:cNvSpPr>
              <a:spLocks noChangeArrowheads="1"/>
            </p:cNvSpPr>
            <p:nvPr/>
          </p:nvSpPr>
          <p:spPr bwMode="auto">
            <a:xfrm>
              <a:off x="1536" y="1920"/>
              <a:ext cx="11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baseline="30000" dirty="0">
                  <a:latin typeface="宋体" pitchFamily="2" charset="-122"/>
                </a:rPr>
                <a:t> 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baseline="30000" dirty="0">
                  <a:latin typeface="宋体" pitchFamily="2" charset="-122"/>
                </a:rPr>
                <a:t>     </a:t>
              </a:r>
              <a:r>
                <a:rPr lang="en-US" altLang="zh-CN" sz="2400" dirty="0">
                  <a:latin typeface="宋体" pitchFamily="2" charset="-122"/>
                </a:rPr>
                <a:t>X</a:t>
              </a:r>
              <a:r>
                <a:rPr lang="en-US" altLang="zh-CN" sz="2400" baseline="30000" dirty="0">
                  <a:latin typeface="宋体" pitchFamily="2" charset="-122"/>
                </a:rPr>
                <a:t>B</a:t>
              </a:r>
              <a:r>
                <a:rPr lang="en-US" altLang="zh-CN" sz="2400" dirty="0">
                  <a:latin typeface="宋体" pitchFamily="2" charset="-122"/>
                </a:rPr>
                <a:t>Y</a:t>
              </a:r>
              <a:r>
                <a:rPr lang="en-US" altLang="zh-CN" sz="2400" baseline="30000" dirty="0">
                  <a:latin typeface="宋体" pitchFamily="2" charset="-122"/>
                </a:rPr>
                <a:t>    </a:t>
              </a:r>
              <a:r>
                <a:rPr lang="en-US" altLang="zh-CN" sz="1100" dirty="0"/>
                <a:t> </a:t>
              </a:r>
              <a:endParaRPr lang="en-US" altLang="zh-CN" sz="2400" dirty="0"/>
            </a:p>
          </p:txBody>
        </p:sp>
        <p:sp>
          <p:nvSpPr>
            <p:cNvPr id="19470" name="Text Box 14"/>
            <p:cNvSpPr txBox="1">
              <a:spLocks noChangeArrowheads="1"/>
            </p:cNvSpPr>
            <p:nvPr/>
          </p:nvSpPr>
          <p:spPr bwMode="auto">
            <a:xfrm>
              <a:off x="2026" y="1581"/>
              <a:ext cx="504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X</a:t>
              </a:r>
              <a:r>
                <a:rPr lang="en-US" altLang="zh-CN" sz="2400" baseline="30000">
                  <a:latin typeface="华文中宋"/>
                  <a:ea typeface="华文中宋"/>
                  <a:cs typeface="华文中宋"/>
                </a:rPr>
                <a:t>b</a:t>
              </a: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Y</a:t>
              </a:r>
              <a:r>
                <a:rPr lang="en-US" altLang="zh-CN" sz="2400">
                  <a:latin typeface="宋体" pitchFamily="2" charset="-122"/>
                </a:rPr>
                <a:t>  </a:t>
              </a:r>
            </a:p>
            <a:p>
              <a:pPr algn="just" eaLnBrk="0" hangingPunct="0"/>
              <a:endParaRPr lang="en-US" altLang="zh-CN" sz="2600">
                <a:latin typeface="宋体" pitchFamily="2" charset="-122"/>
              </a:endParaRPr>
            </a:p>
            <a:p>
              <a:pPr algn="just" eaLnBrk="0" hangingPunct="0"/>
              <a:endParaRPr lang="en-US" altLang="zh-CN" sz="2600">
                <a:latin typeface="宋体" pitchFamily="2" charset="-122"/>
              </a:endParaRPr>
            </a:p>
            <a:p>
              <a:pPr algn="just" eaLnBrk="0" hangingPunct="0"/>
              <a:endParaRPr lang="en-US" altLang="zh-CN" sz="1000"/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714375" y="2000250"/>
            <a:ext cx="71437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1</a:t>
            </a:r>
            <a:r>
              <a:rPr lang="zh-CN" altLang="en-US" sz="4800">
                <a:ea typeface="华文新魏" pitchFamily="2" charset="-122"/>
              </a:rPr>
              <a:t>）男多于女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2</a:t>
            </a:r>
            <a:r>
              <a:rPr lang="zh-CN" altLang="en-US" sz="4800">
                <a:ea typeface="华文新魏" pitchFamily="2" charset="-122"/>
              </a:rPr>
              <a:t>）隔代交叉遗传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3</a:t>
            </a:r>
            <a:r>
              <a:rPr lang="zh-CN" altLang="en-US" sz="4800">
                <a:ea typeface="华文新魏" pitchFamily="2" charset="-122"/>
              </a:rPr>
              <a:t>）某男患病，其母和女至少是携带者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4</a:t>
            </a:r>
            <a:r>
              <a:rPr lang="zh-CN" altLang="en-US" sz="4800">
                <a:ea typeface="华文新魏" pitchFamily="2" charset="-122"/>
              </a:rPr>
              <a:t>）某女患病，其父和儿肯定患病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76250" y="695325"/>
            <a:ext cx="6135688" cy="6413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rgbClr val="FFCC66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4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色盲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伴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隐性）的遗传特点：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1835150" cy="3562350"/>
        </p:xfrm>
        <a:graphic>
          <a:graphicData uri="http://schemas.openxmlformats.org/presentationml/2006/ole">
            <p:oleObj spid="_x0000_s1026" name="位图图像" r:id="rId3" imgW="1647619" imgH="3172268" progId="PBrush">
              <p:embed/>
            </p:oleObj>
          </a:graphicData>
        </a:graphic>
      </p:graphicFrame>
      <p:pic>
        <p:nvPicPr>
          <p:cNvPr id="1027" name="Picture 3" descr="佝偻病下肢透视照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4900"/>
            <a:ext cx="1692275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8" name="Group 10"/>
          <p:cNvGrpSpPr>
            <a:grpSpLocks/>
          </p:cNvGrpSpPr>
          <p:nvPr/>
        </p:nvGrpSpPr>
        <p:grpSpPr bwMode="auto">
          <a:xfrm>
            <a:off x="1763713" y="3644900"/>
            <a:ext cx="7224712" cy="2971800"/>
            <a:chOff x="384" y="1536"/>
            <a:chExt cx="4800" cy="1872"/>
          </a:xfrm>
        </p:grpSpPr>
        <p:sp>
          <p:nvSpPr>
            <p:cNvPr id="1031" name="Line 11"/>
            <p:cNvSpPr>
              <a:spLocks noChangeShapeType="1"/>
            </p:cNvSpPr>
            <p:nvPr/>
          </p:nvSpPr>
          <p:spPr bwMode="auto">
            <a:xfrm>
              <a:off x="768" y="240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032" name="Group 12"/>
            <p:cNvGrpSpPr>
              <a:grpSpLocks/>
            </p:cNvGrpSpPr>
            <p:nvPr/>
          </p:nvGrpSpPr>
          <p:grpSpPr bwMode="auto">
            <a:xfrm>
              <a:off x="384" y="1536"/>
              <a:ext cx="4800" cy="1872"/>
              <a:chOff x="240" y="1152"/>
              <a:chExt cx="4800" cy="1872"/>
            </a:xfrm>
          </p:grpSpPr>
          <p:sp>
            <p:nvSpPr>
              <p:cNvPr id="1033" name="Oval 13"/>
              <p:cNvSpPr>
                <a:spLocks noChangeArrowheads="1"/>
              </p:cNvSpPr>
              <p:nvPr/>
            </p:nvSpPr>
            <p:spPr bwMode="auto">
              <a:xfrm>
                <a:off x="1968" y="1152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" name="Rectangle 14"/>
              <p:cNvSpPr>
                <a:spLocks noChangeArrowheads="1"/>
              </p:cNvSpPr>
              <p:nvPr/>
            </p:nvSpPr>
            <p:spPr bwMode="auto">
              <a:xfrm>
                <a:off x="2640" y="115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" name="Line 15"/>
              <p:cNvSpPr>
                <a:spLocks noChangeShapeType="1"/>
              </p:cNvSpPr>
              <p:nvPr/>
            </p:nvSpPr>
            <p:spPr bwMode="auto">
              <a:xfrm>
                <a:off x="2256" y="129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6" name="Line 16"/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7" name="Line 17"/>
              <p:cNvSpPr>
                <a:spLocks noChangeShapeType="1"/>
              </p:cNvSpPr>
              <p:nvPr/>
            </p:nvSpPr>
            <p:spPr bwMode="auto">
              <a:xfrm>
                <a:off x="3504" y="23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8" name="Line 18"/>
              <p:cNvSpPr>
                <a:spLocks noChangeShapeType="1"/>
              </p:cNvSpPr>
              <p:nvPr/>
            </p:nvSpPr>
            <p:spPr bwMode="auto">
              <a:xfrm>
                <a:off x="158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9" name="Line 19"/>
              <p:cNvSpPr>
                <a:spLocks noChangeShapeType="1"/>
              </p:cNvSpPr>
              <p:nvPr/>
            </p:nvSpPr>
            <p:spPr bwMode="auto">
              <a:xfrm>
                <a:off x="278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0" name="Rectangle 20"/>
              <p:cNvSpPr>
                <a:spLocks noChangeArrowheads="1"/>
              </p:cNvSpPr>
              <p:nvPr/>
            </p:nvSpPr>
            <p:spPr bwMode="auto">
              <a:xfrm>
                <a:off x="1488" y="2736"/>
                <a:ext cx="288" cy="288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" name="Line 21"/>
              <p:cNvSpPr>
                <a:spLocks noChangeShapeType="1"/>
              </p:cNvSpPr>
              <p:nvPr/>
            </p:nvSpPr>
            <p:spPr bwMode="auto">
              <a:xfrm>
                <a:off x="350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2" name="Oval 22"/>
              <p:cNvSpPr>
                <a:spLocks noChangeArrowheads="1"/>
              </p:cNvSpPr>
              <p:nvPr/>
            </p:nvSpPr>
            <p:spPr bwMode="auto">
              <a:xfrm>
                <a:off x="1440" y="1824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Rectangle 23"/>
              <p:cNvSpPr>
                <a:spLocks noChangeArrowheads="1"/>
              </p:cNvSpPr>
              <p:nvPr/>
            </p:nvSpPr>
            <p:spPr bwMode="auto">
              <a:xfrm>
                <a:off x="2208" y="182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" name="Oval 24"/>
              <p:cNvSpPr>
                <a:spLocks noChangeArrowheads="1"/>
              </p:cNvSpPr>
              <p:nvPr/>
            </p:nvSpPr>
            <p:spPr bwMode="auto">
              <a:xfrm>
                <a:off x="2688" y="1824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" name="Rectangle 25"/>
              <p:cNvSpPr>
                <a:spLocks noChangeArrowheads="1"/>
              </p:cNvSpPr>
              <p:nvPr/>
            </p:nvSpPr>
            <p:spPr bwMode="auto">
              <a:xfrm>
                <a:off x="3312" y="1872"/>
                <a:ext cx="288" cy="288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solidFill>
                    <a:srgbClr val="CC0000"/>
                  </a:solidFill>
                </a:endParaRPr>
              </a:p>
            </p:txBody>
          </p:sp>
          <p:sp>
            <p:nvSpPr>
              <p:cNvPr id="1046" name="Line 26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7" name="Line 27"/>
              <p:cNvSpPr>
                <a:spLocks noChangeShapeType="1"/>
              </p:cNvSpPr>
              <p:nvPr/>
            </p:nvSpPr>
            <p:spPr bwMode="auto">
              <a:xfrm>
                <a:off x="4128" y="235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8" name="Line 28"/>
              <p:cNvSpPr>
                <a:spLocks noChangeShapeType="1"/>
              </p:cNvSpPr>
              <p:nvPr/>
            </p:nvSpPr>
            <p:spPr bwMode="auto">
              <a:xfrm>
                <a:off x="4896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9" name="Line 29"/>
              <p:cNvSpPr>
                <a:spLocks noChangeShapeType="1"/>
              </p:cNvSpPr>
              <p:nvPr/>
            </p:nvSpPr>
            <p:spPr bwMode="auto">
              <a:xfrm>
                <a:off x="3792" y="20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0" name="Oval 30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1" name="Rectangle 31"/>
              <p:cNvSpPr>
                <a:spLocks noChangeArrowheads="1"/>
              </p:cNvSpPr>
              <p:nvPr/>
            </p:nvSpPr>
            <p:spPr bwMode="auto">
              <a:xfrm>
                <a:off x="3984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2" name="Line 32"/>
              <p:cNvSpPr>
                <a:spLocks noChangeShapeType="1"/>
              </p:cNvSpPr>
              <p:nvPr/>
            </p:nvSpPr>
            <p:spPr bwMode="auto">
              <a:xfrm>
                <a:off x="1728" y="196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/>
            </p:nvSpPr>
            <p:spPr bwMode="auto">
              <a:xfrm>
                <a:off x="1968" y="1968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4" name="Line 34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5" name="Line 35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6" name="Line 36"/>
              <p:cNvSpPr>
                <a:spLocks noChangeShapeType="1"/>
              </p:cNvSpPr>
              <p:nvPr/>
            </p:nvSpPr>
            <p:spPr bwMode="auto">
              <a:xfrm>
                <a:off x="816" y="20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7" name="Line 37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8" name="Oval 38"/>
              <p:cNvSpPr>
                <a:spLocks noChangeArrowheads="1"/>
              </p:cNvSpPr>
              <p:nvPr/>
            </p:nvSpPr>
            <p:spPr bwMode="auto">
              <a:xfrm>
                <a:off x="3408" y="2592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9" name="Oval 39"/>
              <p:cNvSpPr>
                <a:spLocks noChangeArrowheads="1"/>
              </p:cNvSpPr>
              <p:nvPr/>
            </p:nvSpPr>
            <p:spPr bwMode="auto">
              <a:xfrm>
                <a:off x="2784" y="2736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0" name="Rectangle 40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1" name="Oval 41"/>
              <p:cNvSpPr>
                <a:spLocks noChangeArrowheads="1"/>
              </p:cNvSpPr>
              <p:nvPr/>
            </p:nvSpPr>
            <p:spPr bwMode="auto">
              <a:xfrm>
                <a:off x="384" y="1872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2" name="Line 42"/>
              <p:cNvSpPr>
                <a:spLocks noChangeShapeType="1"/>
              </p:cNvSpPr>
              <p:nvPr/>
            </p:nvSpPr>
            <p:spPr bwMode="auto">
              <a:xfrm>
                <a:off x="3504" y="235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3" name="Line 43"/>
              <p:cNvSpPr>
                <a:spLocks noChangeShapeType="1"/>
              </p:cNvSpPr>
              <p:nvPr/>
            </p:nvSpPr>
            <p:spPr bwMode="auto">
              <a:xfrm>
                <a:off x="528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4" name="Line 44"/>
              <p:cNvSpPr>
                <a:spLocks noChangeShapeType="1"/>
              </p:cNvSpPr>
              <p:nvPr/>
            </p:nvSpPr>
            <p:spPr bwMode="auto">
              <a:xfrm>
                <a:off x="432" y="23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5" name="Rectangle 45"/>
              <p:cNvSpPr>
                <a:spLocks noChangeArrowheads="1"/>
              </p:cNvSpPr>
              <p:nvPr/>
            </p:nvSpPr>
            <p:spPr bwMode="auto">
              <a:xfrm>
                <a:off x="4752" y="182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6" name="Line 46"/>
              <p:cNvSpPr>
                <a:spLocks noChangeShapeType="1"/>
              </p:cNvSpPr>
              <p:nvPr/>
            </p:nvSpPr>
            <p:spPr bwMode="auto">
              <a:xfrm>
                <a:off x="528" y="1536"/>
                <a:ext cx="43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67" name="Line 47"/>
              <p:cNvSpPr>
                <a:spLocks noChangeShapeType="1"/>
              </p:cNvSpPr>
              <p:nvPr/>
            </p:nvSpPr>
            <p:spPr bwMode="auto">
              <a:xfrm>
                <a:off x="2928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8" name="Line 48"/>
              <p:cNvSpPr>
                <a:spLocks noChangeShapeType="1"/>
              </p:cNvSpPr>
              <p:nvPr/>
            </p:nvSpPr>
            <p:spPr bwMode="auto">
              <a:xfrm>
                <a:off x="206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9" name="Line 49"/>
              <p:cNvSpPr>
                <a:spLocks noChangeShapeType="1"/>
              </p:cNvSpPr>
              <p:nvPr/>
            </p:nvSpPr>
            <p:spPr bwMode="auto">
              <a:xfrm>
                <a:off x="432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0" name="Line 50"/>
              <p:cNvSpPr>
                <a:spLocks noChangeShapeType="1"/>
              </p:cNvSpPr>
              <p:nvPr/>
            </p:nvSpPr>
            <p:spPr bwMode="auto">
              <a:xfrm>
                <a:off x="1104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1" name="Line 51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2" name="Oval 52"/>
              <p:cNvSpPr>
                <a:spLocks noChangeArrowheads="1"/>
              </p:cNvSpPr>
              <p:nvPr/>
            </p:nvSpPr>
            <p:spPr bwMode="auto">
              <a:xfrm>
                <a:off x="624" y="2688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3" name="Oval 53"/>
              <p:cNvSpPr>
                <a:spLocks noChangeArrowheads="1"/>
              </p:cNvSpPr>
              <p:nvPr/>
            </p:nvSpPr>
            <p:spPr bwMode="auto">
              <a:xfrm>
                <a:off x="2400" y="273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4" name="Rectangle 54"/>
              <p:cNvSpPr>
                <a:spLocks noChangeArrowheads="1"/>
              </p:cNvSpPr>
              <p:nvPr/>
            </p:nvSpPr>
            <p:spPr bwMode="auto">
              <a:xfrm>
                <a:off x="240" y="268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" name="Rectangle 55"/>
              <p:cNvSpPr>
                <a:spLocks noChangeArrowheads="1"/>
              </p:cNvSpPr>
              <p:nvPr/>
            </p:nvSpPr>
            <p:spPr bwMode="auto">
              <a:xfrm>
                <a:off x="960" y="268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6" name="Rectangle 56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9" name="Text Box 5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908175" y="571500"/>
            <a:ext cx="7235825" cy="30464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受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染色体上的显性基因（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D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）的控制。</a:t>
            </a:r>
          </a:p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女性患者：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， 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</a:p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男性患者：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Y</a:t>
            </a: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1071563" y="0"/>
            <a:ext cx="80724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二</a:t>
            </a:r>
            <a:r>
              <a:rPr lang="en-US" altLang="zh-CN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抗维生素</a:t>
            </a:r>
            <a:r>
              <a:rPr lang="en-US" altLang="zh-CN" sz="4400" dirty="0">
                <a:latin typeface="华文新魏" pitchFamily="2" charset="-122"/>
                <a:ea typeface="华文新魏" pitchFamily="2" charset="-122"/>
              </a:rPr>
              <a:t>D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佝偻病</a:t>
            </a:r>
            <a:r>
              <a:rPr lang="zh-CN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的遗传分析</a:t>
            </a:r>
            <a:endParaRPr lang="zh-CN" altLang="en-US" sz="4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357188" y="357188"/>
            <a:ext cx="4000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EBA45D"/>
                </a:solidFill>
              </a:rPr>
              <a:t>伴性遗传的概念：</a:t>
            </a:r>
            <a:endParaRPr lang="zh-CN" altLang="en-US" sz="3600">
              <a:solidFill>
                <a:srgbClr val="2D2DB3"/>
              </a:solidFill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1357313" y="1428750"/>
            <a:ext cx="6264275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5400"/>
              <a:t>控制的某些性状的基因位于性染色体上，所以遗传上总是和性别相关联的现象，</a:t>
            </a:r>
            <a:r>
              <a:rPr lang="zh-CN" altLang="en-US" sz="5400">
                <a:solidFill>
                  <a:srgbClr val="CC0000"/>
                </a:solidFill>
              </a:rPr>
              <a:t>叫伴性遗传。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14313" y="571500"/>
            <a:ext cx="8758237" cy="64611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rgbClr val="FFCC66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4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抗维生素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D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佝偻病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伴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显性）的遗传特点：</a:t>
            </a:r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571625"/>
            <a:ext cx="8929688" cy="4524375"/>
          </a:xfrm>
          <a:prstGeom prst="rect">
            <a:avLst/>
          </a:prstGeom>
          <a:solidFill>
            <a:srgbClr val="F9FBA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）女多于</a:t>
            </a:r>
            <a:r>
              <a:rPr lang="zh-CN" altLang="en-US" sz="4800" dirty="0">
                <a:ea typeface="华文新魏" pitchFamily="2" charset="-122"/>
              </a:rPr>
              <a:t>男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）世代连续性（代代有患者）           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3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</a:t>
            </a:r>
            <a:r>
              <a:rPr lang="zh-CN" altLang="en-US" sz="4800" dirty="0">
                <a:ea typeface="华文新魏" pitchFamily="2" charset="-122"/>
              </a:rPr>
              <a:t>某男患病，其母和女肯定患病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                        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4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）患者的双亲中至少有一个是患者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5400" b="1" smtClean="0">
                <a:ea typeface="华文行楷"/>
                <a:cs typeface="华文行楷"/>
              </a:rPr>
              <a:t>判断遗传病的口决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4438"/>
            <a:ext cx="8229600" cy="49291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Ｘ隐　母病子必病，女病父必病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Ｘ显　子病母必病，父病女必病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常隐　无中生有为隐性，</a:t>
            </a:r>
            <a:endParaRPr lang="en-US" altLang="zh-CN" sz="4400" b="1" smtClean="0">
              <a:solidFill>
                <a:srgbClr val="FF0000"/>
              </a:solidFill>
              <a:ea typeface="华文中宋"/>
              <a:cs typeface="华文中宋"/>
            </a:endParaRPr>
          </a:p>
          <a:p>
            <a:pPr eaLnBrk="1" hangingPunct="1">
              <a:buFontTx/>
              <a:buNone/>
            </a:pPr>
            <a:r>
              <a:rPr lang="en-US" altLang="zh-CN" sz="4400" b="1" smtClean="0">
                <a:solidFill>
                  <a:srgbClr val="FF0000"/>
                </a:solidFill>
                <a:ea typeface="华文中宋"/>
                <a:cs typeface="华文中宋"/>
              </a:rPr>
              <a:t>            </a:t>
            </a: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生女患病为常隐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常显　有中生无为显性，</a:t>
            </a:r>
            <a:endParaRPr lang="en-US" altLang="zh-CN" sz="4400" b="1" smtClean="0">
              <a:solidFill>
                <a:srgbClr val="FF0000"/>
              </a:solidFill>
              <a:ea typeface="华文中宋"/>
              <a:cs typeface="华文中宋"/>
            </a:endParaRPr>
          </a:p>
          <a:p>
            <a:pPr eaLnBrk="1" hangingPunct="1">
              <a:buFontTx/>
              <a:buNone/>
            </a:pPr>
            <a:r>
              <a:rPr lang="en-US" altLang="zh-CN" sz="4400" b="1" smtClean="0">
                <a:solidFill>
                  <a:srgbClr val="FF0000"/>
                </a:solidFill>
                <a:ea typeface="华文中宋"/>
                <a:cs typeface="华文中宋"/>
              </a:rPr>
              <a:t>            </a:t>
            </a: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生女正常为常显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1928813" y="6143625"/>
            <a:ext cx="5500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特别注意父亲和女儿的患病情况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447800" y="506413"/>
            <a:ext cx="5638800" cy="608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0"/>
              <a:t>关于判断遗传模式，可根据以下步骤进行：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a:</a:t>
            </a:r>
            <a:r>
              <a:rPr lang="zh-CN" altLang="en-US" sz="1600" b="0"/>
              <a:t>判断：</a:t>
            </a:r>
            <a:r>
              <a:rPr lang="en-US" altLang="zh-CN" sz="1600" b="0"/>
              <a:t>Y</a:t>
            </a:r>
            <a:r>
              <a:rPr lang="zh-CN" altLang="en-US" sz="1600" b="0"/>
              <a:t>染色体遗传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  男有女无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b:</a:t>
            </a:r>
            <a:r>
              <a:rPr lang="zh-CN" altLang="en-US" sz="1600" b="0"/>
              <a:t>判断显隐性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双亲无，子女有</a:t>
            </a:r>
            <a:r>
              <a:rPr lang="en-US" altLang="zh-CN" sz="1600" b="0"/>
              <a:t>-----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双亲有，子女无</a:t>
            </a:r>
            <a:r>
              <a:rPr lang="en-US" altLang="zh-CN" sz="1600" b="0"/>
              <a:t>-----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不隔代遗传</a:t>
            </a:r>
            <a:r>
              <a:rPr lang="en-US" altLang="zh-CN" sz="1600" b="0"/>
              <a:t>-----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隔代遗传</a:t>
            </a:r>
            <a:r>
              <a:rPr lang="en-US" altLang="zh-CN" sz="1600" b="0"/>
              <a:t>-----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c:</a:t>
            </a:r>
            <a:r>
              <a:rPr lang="zh-CN" altLang="en-US" sz="1600" b="0"/>
              <a:t>判断基因位置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女有父无</a:t>
            </a:r>
            <a:r>
              <a:rPr lang="en-US" altLang="zh-CN" sz="1600" b="0"/>
              <a:t>------</a:t>
            </a:r>
            <a:r>
              <a:rPr lang="zh-CN" altLang="en-US" sz="1600" b="0"/>
              <a:t>常染色体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   无性别差异</a:t>
            </a:r>
            <a:r>
              <a:rPr lang="en-US" altLang="zh-CN" sz="1600" b="0"/>
              <a:t>------</a:t>
            </a:r>
            <a:r>
              <a:rPr lang="zh-CN" altLang="en-US" sz="1600" b="0"/>
              <a:t>常染色体遗传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有性别差异</a:t>
            </a:r>
            <a:r>
              <a:rPr lang="en-US" altLang="zh-CN" sz="1600" b="0"/>
              <a:t>------</a:t>
            </a:r>
            <a:r>
              <a:rPr lang="zh-CN" altLang="en-US" sz="1600" b="0"/>
              <a:t>伴</a:t>
            </a:r>
            <a:r>
              <a:rPr lang="en-US" altLang="zh-CN" sz="1600" b="0"/>
              <a:t>X</a:t>
            </a:r>
            <a:r>
              <a:rPr lang="zh-CN" altLang="en-US" sz="1600" b="0"/>
              <a:t>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有病个体男多于女</a:t>
            </a:r>
            <a:r>
              <a:rPr lang="en-US" altLang="zh-CN" sz="1600" b="0"/>
              <a:t>------</a:t>
            </a:r>
            <a:r>
              <a:rPr lang="zh-CN" altLang="en-US" sz="1600" b="0"/>
              <a:t>伴 </a:t>
            </a:r>
            <a:r>
              <a:rPr lang="en-US" altLang="zh-CN" sz="1600" b="0"/>
              <a:t>X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有病个体女多于男</a:t>
            </a:r>
            <a:r>
              <a:rPr lang="en-US" altLang="zh-CN" sz="1600" b="0"/>
              <a:t>------</a:t>
            </a:r>
            <a:r>
              <a:rPr lang="zh-CN" altLang="en-US" sz="1600" b="0"/>
              <a:t>伴 </a:t>
            </a:r>
            <a:r>
              <a:rPr lang="en-US" altLang="zh-CN" sz="1600" b="0"/>
              <a:t>X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关于几率的求解，最关键的是注意统计范围，要辨别清楚“有病男孩”和“男孩有病”是不同的统计范围，几率也就不同。 </a:t>
            </a:r>
          </a:p>
          <a:p>
            <a:pPr>
              <a:spcBef>
                <a:spcPct val="50000"/>
              </a:spcBef>
            </a:pPr>
            <a:endParaRPr lang="en-US" altLang="zh-CN" sz="1600" b="0"/>
          </a:p>
        </p:txBody>
      </p:sp>
      <p:pic>
        <p:nvPicPr>
          <p:cNvPr id="50179" name="Picture 3" descr="829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533400"/>
            <a:ext cx="1828800" cy="871538"/>
          </a:xfrm>
          <a:prstGeom prst="rect">
            <a:avLst/>
          </a:prstGeom>
          <a:noFill/>
        </p:spPr>
      </p:pic>
      <p:pic>
        <p:nvPicPr>
          <p:cNvPr id="50180" name="Picture 4" descr="829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1676400"/>
            <a:ext cx="1828800" cy="808038"/>
          </a:xfrm>
          <a:prstGeom prst="rect">
            <a:avLst/>
          </a:prstGeom>
          <a:noFill/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4038600" y="1219200"/>
            <a:ext cx="16764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4038600" y="2057400"/>
            <a:ext cx="1905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5"/>
          <p:cNvGrpSpPr>
            <a:grpSpLocks/>
          </p:cNvGrpSpPr>
          <p:nvPr/>
        </p:nvGrpSpPr>
        <p:grpSpPr bwMode="auto">
          <a:xfrm>
            <a:off x="641350" y="2341563"/>
            <a:ext cx="2446338" cy="3122612"/>
            <a:chOff x="2294" y="1105"/>
            <a:chExt cx="1541" cy="1967"/>
          </a:xfrm>
        </p:grpSpPr>
        <p:sp>
          <p:nvSpPr>
            <p:cNvPr id="23564" name="Text Box 7"/>
            <p:cNvSpPr txBox="1">
              <a:spLocks noChangeArrowheads="1"/>
            </p:cNvSpPr>
            <p:nvPr/>
          </p:nvSpPr>
          <p:spPr bwMode="auto">
            <a:xfrm>
              <a:off x="2295" y="1105"/>
              <a:ext cx="1540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7200">
                  <a:solidFill>
                    <a:schemeClr val="accent2"/>
                  </a:solidFill>
                  <a:ea typeface="华文楷体" pitchFamily="2" charset="-122"/>
                </a:rPr>
                <a:t>XY</a:t>
              </a:r>
              <a:r>
                <a:rPr lang="zh-CN" altLang="en-US" sz="7200">
                  <a:solidFill>
                    <a:schemeClr val="accent2"/>
                  </a:solidFill>
                  <a:ea typeface="华文楷体" pitchFamily="2" charset="-122"/>
                </a:rPr>
                <a:t>型</a:t>
              </a:r>
            </a:p>
          </p:txBody>
        </p:sp>
        <p:sp>
          <p:nvSpPr>
            <p:cNvPr id="23565" name="Text Box 8"/>
            <p:cNvSpPr txBox="1">
              <a:spLocks noChangeArrowheads="1"/>
            </p:cNvSpPr>
            <p:nvPr/>
          </p:nvSpPr>
          <p:spPr bwMode="auto">
            <a:xfrm>
              <a:off x="2294" y="2238"/>
              <a:ext cx="1418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ZW</a:t>
              </a:r>
              <a:r>
                <a:rPr lang="zh-CN" altLang="en-US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型</a:t>
              </a:r>
            </a:p>
          </p:txBody>
        </p:sp>
      </p:grpSp>
      <p:grpSp>
        <p:nvGrpSpPr>
          <p:cNvPr id="23555" name="Group 9"/>
          <p:cNvGrpSpPr>
            <a:grpSpLocks/>
          </p:cNvGrpSpPr>
          <p:nvPr/>
        </p:nvGrpSpPr>
        <p:grpSpPr bwMode="auto">
          <a:xfrm>
            <a:off x="3357563" y="2555875"/>
            <a:ext cx="5786437" cy="1393825"/>
            <a:chOff x="2959" y="2562"/>
            <a:chExt cx="2417" cy="878"/>
          </a:xfrm>
        </p:grpSpPr>
        <p:sp>
          <p:nvSpPr>
            <p:cNvPr id="23562" name="Rectangle 10"/>
            <p:cNvSpPr>
              <a:spLocks noChangeArrowheads="1"/>
            </p:cNvSpPr>
            <p:nvPr/>
          </p:nvSpPr>
          <p:spPr bwMode="auto">
            <a:xfrm>
              <a:off x="2959" y="2562"/>
              <a:ext cx="12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♀XX</a:t>
              </a:r>
            </a:p>
          </p:txBody>
        </p:sp>
        <p:sp>
          <p:nvSpPr>
            <p:cNvPr id="23563" name="Rectangle 11"/>
            <p:cNvSpPr>
              <a:spLocks noChangeArrowheads="1"/>
            </p:cNvSpPr>
            <p:nvPr/>
          </p:nvSpPr>
          <p:spPr bwMode="auto">
            <a:xfrm>
              <a:off x="4156" y="2922"/>
              <a:ext cx="12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♂XY</a:t>
              </a:r>
              <a:r>
                <a:rPr lang="en-US" altLang="zh-CN" sz="72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 </a:t>
              </a:r>
            </a:p>
            <a:p>
              <a:pPr eaLnBrk="0" hangingPunct="0"/>
              <a:endParaRPr lang="en-US" altLang="zh-CN" sz="720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23556" name="TextBox 19"/>
          <p:cNvSpPr txBox="1">
            <a:spLocks noChangeArrowheads="1"/>
          </p:cNvSpPr>
          <p:nvPr/>
        </p:nvSpPr>
        <p:spPr bwMode="auto">
          <a:xfrm>
            <a:off x="214313" y="3357563"/>
            <a:ext cx="40719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/>
              <a:t>(</a:t>
            </a:r>
            <a:r>
              <a:rPr lang="zh-CN" altLang="en-US" sz="5400"/>
              <a:t>哺乳动物</a:t>
            </a:r>
            <a:r>
              <a:rPr lang="en-US" altLang="zh-CN" sz="5400"/>
              <a:t>)</a:t>
            </a:r>
            <a:endParaRPr lang="zh-CN" altLang="en-US" sz="5400"/>
          </a:p>
        </p:txBody>
      </p:sp>
      <p:sp>
        <p:nvSpPr>
          <p:cNvPr id="23557" name="TextBox 20"/>
          <p:cNvSpPr txBox="1">
            <a:spLocks noChangeArrowheads="1"/>
          </p:cNvSpPr>
          <p:nvPr/>
        </p:nvSpPr>
        <p:spPr bwMode="auto">
          <a:xfrm>
            <a:off x="285750" y="5484813"/>
            <a:ext cx="364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/>
              <a:t>(</a:t>
            </a:r>
            <a:r>
              <a:rPr lang="zh-CN" altLang="en-US" sz="5400"/>
              <a:t>卵生动物</a:t>
            </a:r>
            <a:r>
              <a:rPr lang="en-US" altLang="zh-CN" sz="5400"/>
              <a:t>)</a:t>
            </a:r>
            <a:endParaRPr lang="zh-CN" altLang="en-US" sz="5400"/>
          </a:p>
        </p:txBody>
      </p:sp>
      <p:sp>
        <p:nvSpPr>
          <p:cNvPr id="23558" name="TextBox 13"/>
          <p:cNvSpPr txBox="1">
            <a:spLocks noChangeArrowheads="1"/>
          </p:cNvSpPr>
          <p:nvPr/>
        </p:nvSpPr>
        <p:spPr bwMode="auto">
          <a:xfrm>
            <a:off x="785813" y="428625"/>
            <a:ext cx="53578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/>
              <a:t>性别决定的类型</a:t>
            </a:r>
          </a:p>
        </p:txBody>
      </p:sp>
      <p:sp>
        <p:nvSpPr>
          <p:cNvPr id="23559" name="矩形 14"/>
          <p:cNvSpPr>
            <a:spLocks noChangeArrowheads="1"/>
          </p:cNvSpPr>
          <p:nvPr/>
        </p:nvSpPr>
        <p:spPr bwMode="auto">
          <a:xfrm>
            <a:off x="6286500" y="4413250"/>
            <a:ext cx="2251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8000">
                <a:solidFill>
                  <a:srgbClr val="3333CC"/>
                </a:solidFill>
                <a:latin typeface="华文楷体" pitchFamily="2" charset="-122"/>
                <a:ea typeface="华文楷体" pitchFamily="2" charset="-122"/>
              </a:rPr>
              <a:t>♀ZW</a:t>
            </a:r>
            <a:endParaRPr lang="zh-CN" altLang="en-US"/>
          </a:p>
        </p:txBody>
      </p:sp>
      <p:sp>
        <p:nvSpPr>
          <p:cNvPr id="23560" name="矩形 15"/>
          <p:cNvSpPr>
            <a:spLocks noChangeArrowheads="1"/>
          </p:cNvSpPr>
          <p:nvPr/>
        </p:nvSpPr>
        <p:spPr bwMode="auto">
          <a:xfrm>
            <a:off x="3571875" y="4429125"/>
            <a:ext cx="2251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8000">
                <a:solidFill>
                  <a:srgbClr val="3333CC"/>
                </a:solidFill>
                <a:latin typeface="华文楷体" pitchFamily="2" charset="-122"/>
                <a:ea typeface="华文楷体" pitchFamily="2" charset="-122"/>
              </a:rPr>
              <a:t>♂ZZ</a:t>
            </a:r>
            <a:endParaRPr lang="zh-CN" altLang="en-US"/>
          </a:p>
        </p:txBody>
      </p:sp>
      <p:sp>
        <p:nvSpPr>
          <p:cNvPr id="23561" name="TextBox 16"/>
          <p:cNvSpPr txBox="1">
            <a:spLocks noChangeArrowheads="1"/>
          </p:cNvSpPr>
          <p:nvPr/>
        </p:nvSpPr>
        <p:spPr bwMode="auto">
          <a:xfrm>
            <a:off x="3929063" y="1428750"/>
            <a:ext cx="45005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5400"/>
              <a:t>同型        异型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2501900" y="3197225"/>
            <a:ext cx="4321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 </a:t>
            </a:r>
            <a:r>
              <a:rPr kumimoji="0" lang="en-US" altLang="zh-CN" sz="3200">
                <a:latin typeface="Arial" pitchFamily="34" charset="0"/>
              </a:rPr>
              <a:t>     ×       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Y</a:t>
            </a:r>
          </a:p>
        </p:txBody>
      </p:sp>
      <p:sp>
        <p:nvSpPr>
          <p:cNvPr id="24579" name="AutoShape 4"/>
          <p:cNvSpPr>
            <a:spLocks noChangeArrowheads="1"/>
          </p:cNvSpPr>
          <p:nvPr/>
        </p:nvSpPr>
        <p:spPr bwMode="auto">
          <a:xfrm>
            <a:off x="4229100" y="4205288"/>
            <a:ext cx="358775" cy="1009650"/>
          </a:xfrm>
          <a:prstGeom prst="downArrow">
            <a:avLst>
              <a:gd name="adj1" fmla="val 50000"/>
              <a:gd name="adj2" fmla="val 70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357438" y="5429250"/>
            <a:ext cx="4321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                           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Y</a:t>
            </a: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1571625" y="1714500"/>
            <a:ext cx="59055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</a:rPr>
              <a:t>通过伴性遗传鉴别雌雄的实验（奶牛场）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>
          <a:xfrm>
            <a:off x="179388" y="188913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zh-CN" altLang="en-US" sz="4400" kern="0">
                <a:solidFill>
                  <a:schemeClr val="tx2"/>
                </a:solidFill>
                <a:latin typeface="+mj-lt"/>
                <a:ea typeface="华文中宋"/>
                <a:cs typeface="华文中宋"/>
              </a:rPr>
              <a:t>三、伴性遗传在实践中的应用</a:t>
            </a:r>
            <a:endParaRPr lang="zh-CN" altLang="en-US" sz="4400" kern="0" dirty="0">
              <a:solidFill>
                <a:schemeClr val="tx2"/>
              </a:solidFill>
              <a:latin typeface="+mj-lt"/>
              <a:ea typeface="华文中宋"/>
              <a:cs typeface="华文中宋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2071688" y="2357438"/>
            <a:ext cx="53292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/>
              <a:t>      Z</a:t>
            </a:r>
            <a:r>
              <a:rPr lang="en-US" altLang="zh-CN" sz="3200" baseline="30000"/>
              <a:t>b</a:t>
            </a:r>
            <a:r>
              <a:rPr lang="en-US" altLang="zh-CN" sz="3200"/>
              <a:t>Z</a:t>
            </a:r>
            <a:r>
              <a:rPr lang="en-US" altLang="zh-CN" sz="3200" baseline="30000"/>
              <a:t>b </a:t>
            </a:r>
            <a:r>
              <a:rPr lang="en-US" altLang="zh-CN" sz="3200"/>
              <a:t>     ×       Z</a:t>
            </a:r>
            <a:r>
              <a:rPr lang="en-US" altLang="zh-CN" sz="3200" baseline="30000"/>
              <a:t>B</a:t>
            </a:r>
            <a:r>
              <a:rPr lang="en-US" altLang="zh-CN" sz="3200"/>
              <a:t>W</a:t>
            </a:r>
          </a:p>
          <a:p>
            <a:pPr>
              <a:spcBef>
                <a:spcPct val="50000"/>
              </a:spcBef>
            </a:pPr>
            <a:r>
              <a:rPr lang="en-US" altLang="zh-CN" sz="3200"/>
              <a:t>  </a:t>
            </a:r>
            <a:r>
              <a:rPr lang="en-US" altLang="zh-CN"/>
              <a:t>(♂</a:t>
            </a:r>
            <a:r>
              <a:rPr lang="zh-CN" altLang="en-US"/>
              <a:t>非芦花</a:t>
            </a:r>
            <a:r>
              <a:rPr lang="en-US" altLang="zh-CN"/>
              <a:t>)              (♀</a:t>
            </a:r>
            <a:r>
              <a:rPr lang="zh-CN" altLang="en-US"/>
              <a:t>芦花</a:t>
            </a:r>
            <a:r>
              <a:rPr lang="en-US" altLang="zh-CN"/>
              <a:t>)</a:t>
            </a:r>
          </a:p>
        </p:txBody>
      </p:sp>
      <p:sp>
        <p:nvSpPr>
          <p:cNvPr id="25603" name="AutoShape 6"/>
          <p:cNvSpPr>
            <a:spLocks noChangeArrowheads="1"/>
          </p:cNvSpPr>
          <p:nvPr/>
        </p:nvSpPr>
        <p:spPr bwMode="auto">
          <a:xfrm>
            <a:off x="4232275" y="3581400"/>
            <a:ext cx="358775" cy="1009650"/>
          </a:xfrm>
          <a:prstGeom prst="downArrow">
            <a:avLst>
              <a:gd name="adj1" fmla="val 50000"/>
              <a:gd name="adj2" fmla="val 70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2144713" y="4589463"/>
            <a:ext cx="49688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/>
              <a:t>   Z</a:t>
            </a:r>
            <a:r>
              <a:rPr lang="en-US" altLang="zh-CN" sz="3200" baseline="30000"/>
              <a:t>B</a:t>
            </a:r>
            <a:r>
              <a:rPr lang="en-US" altLang="zh-CN" sz="3200"/>
              <a:t>Z</a:t>
            </a:r>
            <a:r>
              <a:rPr lang="en-US" altLang="zh-CN" sz="3200" baseline="30000"/>
              <a:t>b                           </a:t>
            </a:r>
            <a:r>
              <a:rPr lang="en-US" altLang="zh-CN" sz="3200"/>
              <a:t>Z</a:t>
            </a:r>
            <a:r>
              <a:rPr lang="en-US" altLang="zh-CN" sz="3200" baseline="30000"/>
              <a:t>b</a:t>
            </a:r>
            <a:r>
              <a:rPr lang="en-US" altLang="zh-CN" sz="3200"/>
              <a:t>W</a:t>
            </a:r>
          </a:p>
          <a:p>
            <a:pPr>
              <a:spcBef>
                <a:spcPct val="50000"/>
              </a:spcBef>
            </a:pPr>
            <a:r>
              <a:rPr lang="en-US" altLang="zh-CN" sz="3200"/>
              <a:t> </a:t>
            </a:r>
            <a:r>
              <a:rPr lang="en-US" altLang="zh-CN"/>
              <a:t>(♂</a:t>
            </a:r>
            <a:r>
              <a:rPr lang="zh-CN" altLang="en-US"/>
              <a:t>芦花</a:t>
            </a:r>
            <a:r>
              <a:rPr lang="en-US" altLang="zh-CN"/>
              <a:t>)            (♀</a:t>
            </a:r>
            <a:r>
              <a:rPr lang="zh-CN" altLang="en-US"/>
              <a:t>非芦花</a:t>
            </a:r>
            <a:r>
              <a:rPr lang="en-US" altLang="zh-CN"/>
              <a:t>)</a:t>
            </a:r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1500188" y="642938"/>
            <a:ext cx="59055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</a:rPr>
              <a:t>通过伴性遗传鉴别雌雄的实验（蛋鸡场）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85750" y="1571625"/>
            <a:ext cx="214312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2D2D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同型纯合隐性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929438" y="1500188"/>
            <a:ext cx="1643062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2D2D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异型显性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395288" y="0"/>
            <a:ext cx="8382000" cy="6230938"/>
            <a:chOff x="144" y="96"/>
            <a:chExt cx="4944" cy="3925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lum bright="-6000" contrast="12000"/>
            </a:blip>
            <a:srcRect l="6000" t="11334" r="6000" b="17999"/>
            <a:stretch>
              <a:fillRect/>
            </a:stretch>
          </p:blipFill>
          <p:spPr bwMode="auto">
            <a:xfrm>
              <a:off x="144" y="96"/>
              <a:ext cx="4944" cy="2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332" y="3156"/>
              <a:ext cx="4426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00966F"/>
                  </a:solidFill>
                </a:rPr>
                <a:t>我国湖南大庸市偏远地带有三个“傻子村”，其中的汪家小村，全村共</a:t>
              </a:r>
              <a:r>
                <a:rPr lang="en-US" altLang="zh-CN">
                  <a:solidFill>
                    <a:srgbClr val="00966F"/>
                  </a:solidFill>
                </a:rPr>
                <a:t>500</a:t>
              </a:r>
              <a:r>
                <a:rPr lang="zh-CN" altLang="en-US">
                  <a:solidFill>
                    <a:srgbClr val="00966F"/>
                  </a:solidFill>
                </a:rPr>
                <a:t>人，有</a:t>
              </a:r>
              <a:r>
                <a:rPr lang="en-US" altLang="zh-CN">
                  <a:solidFill>
                    <a:srgbClr val="00966F"/>
                  </a:solidFill>
                </a:rPr>
                <a:t>250</a:t>
              </a:r>
              <a:r>
                <a:rPr lang="zh-CN" altLang="en-US">
                  <a:solidFill>
                    <a:srgbClr val="00966F"/>
                  </a:solidFill>
                </a:rPr>
                <a:t>人智能偏低，其中呆痴</a:t>
              </a:r>
              <a:r>
                <a:rPr lang="en-US" altLang="zh-CN">
                  <a:solidFill>
                    <a:srgbClr val="00966F"/>
                  </a:solidFill>
                </a:rPr>
                <a:t>58</a:t>
              </a:r>
              <a:r>
                <a:rPr lang="zh-CN" altLang="en-US">
                  <a:solidFill>
                    <a:srgbClr val="00966F"/>
                  </a:solidFill>
                </a:rPr>
                <a:t>人。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1143000" y="428625"/>
            <a:ext cx="55007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dirty="0" smtClean="0"/>
              <a:t>为什么不能</a:t>
            </a:r>
            <a:r>
              <a:rPr lang="zh-CN" altLang="en-US" sz="4000" dirty="0"/>
              <a:t>近亲结婚？</a:t>
            </a: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714375" y="1214438"/>
            <a:ext cx="750093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人类有很多遗传病是由隐性基因控制的</a:t>
            </a:r>
            <a:endParaRPr lang="en-US" altLang="zh-CN" sz="4800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近亲结婚</a:t>
            </a:r>
            <a:r>
              <a:rPr lang="zh-CN" altLang="en-US" sz="4800" dirty="0">
                <a:solidFill>
                  <a:schemeClr val="accent2"/>
                </a:solidFill>
              </a:rPr>
              <a:t>使双方携带同一致病基因的机会大大增加</a:t>
            </a:r>
            <a:endParaRPr lang="en-US" altLang="zh-CN" sz="4800" dirty="0">
              <a:solidFill>
                <a:schemeClr val="accent2"/>
              </a:solidFill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从而生出患病子女（隐性纯合子）的机会大大增加</a:t>
            </a:r>
            <a:endParaRPr lang="en-US" altLang="zh-CN" sz="4800" dirty="0"/>
          </a:p>
          <a:p>
            <a:pPr marL="514350" indent="-514350">
              <a:buFont typeface="Arial" pitchFamily="34" charset="0"/>
              <a:buAutoNum type="arabicPeriod"/>
            </a:pPr>
            <a:endParaRPr lang="zh-CN" altLang="en-US" sz="4800" dirty="0"/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14438" y="5929313"/>
            <a:ext cx="6711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在婚姻问题上，千万不能亲上加亲！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未标题-1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t="2325"/>
          <a:stretch>
            <a:fillRect/>
          </a:stretch>
        </p:blipFill>
        <p:spPr bwMode="auto">
          <a:xfrm>
            <a:off x="685800" y="457200"/>
            <a:ext cx="822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未标题-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3657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203575" y="4868863"/>
            <a:ext cx="4537075" cy="7921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900113" y="549275"/>
            <a:ext cx="3743325" cy="647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 cstate="print"/>
          <a:srcRect l="8000" t="8667" r="10001" b="11333"/>
          <a:stretch>
            <a:fillRect/>
          </a:stretch>
        </p:blipFill>
        <p:spPr bwMode="auto">
          <a:xfrm>
            <a:off x="742950" y="571500"/>
            <a:ext cx="8104188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2" cstate="print"/>
          <a:srcRect l="6000" t="20667" r="6000" b="68666"/>
          <a:stretch>
            <a:fillRect/>
          </a:stretch>
        </p:blipFill>
        <p:spPr bwMode="auto">
          <a:xfrm>
            <a:off x="428625" y="1785938"/>
            <a:ext cx="670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00063" y="500063"/>
            <a:ext cx="4462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CN" altLang="en-US" sz="3600">
                <a:solidFill>
                  <a:srgbClr val="FF0000"/>
                </a:solidFill>
              </a:rPr>
              <a:t>色盲</a:t>
            </a:r>
            <a:r>
              <a:rPr lang="en-US" altLang="zh-CN" sz="3600">
                <a:solidFill>
                  <a:srgbClr val="FF0000"/>
                </a:solidFill>
              </a:rPr>
              <a:t>(achromatopsia)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642938" y="2714625"/>
            <a:ext cx="7000875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rgbClr val="000000"/>
                </a:solidFill>
              </a:rPr>
              <a:t>根据三原色学说，不能分辨红色者为</a:t>
            </a:r>
            <a:r>
              <a:rPr lang="zh-CN" altLang="en-US" sz="4400">
                <a:solidFill>
                  <a:srgbClr val="CC0000"/>
                </a:solidFill>
              </a:rPr>
              <a:t>红色盲</a:t>
            </a:r>
            <a:r>
              <a:rPr lang="zh-CN" altLang="en-US" sz="4400">
                <a:solidFill>
                  <a:srgbClr val="000000"/>
                </a:solidFill>
              </a:rPr>
              <a:t>，不能分辨绿色者为</a:t>
            </a:r>
            <a:r>
              <a:rPr lang="zh-CN" altLang="en-US" sz="4400">
                <a:solidFill>
                  <a:schemeClr val="accent1"/>
                </a:solidFill>
              </a:rPr>
              <a:t>绿色盲</a:t>
            </a:r>
            <a:r>
              <a:rPr lang="zh-CN" altLang="en-US" sz="4400">
                <a:solidFill>
                  <a:srgbClr val="000000"/>
                </a:solidFill>
              </a:rPr>
              <a:t>，不能分辨蓝色者为</a:t>
            </a:r>
            <a:r>
              <a:rPr lang="zh-CN" altLang="en-US" sz="4400">
                <a:solidFill>
                  <a:schemeClr val="accent2"/>
                </a:solidFill>
              </a:rPr>
              <a:t>蓝色盲</a:t>
            </a:r>
            <a:r>
              <a:rPr lang="zh-CN" altLang="en-US" sz="4400">
                <a:solidFill>
                  <a:srgbClr val="000000"/>
                </a:solidFill>
              </a:rPr>
              <a:t>，三种颜色都不能辨认者为全色盲 </a:t>
            </a:r>
            <a:endParaRPr lang="zh-CN" altLang="en-US" sz="4400" b="0">
              <a:solidFill>
                <a:schemeClr val="accent2"/>
              </a:solidFill>
            </a:endParaRPr>
          </a:p>
        </p:txBody>
      </p:sp>
      <p:pic>
        <p:nvPicPr>
          <p:cNvPr id="5125" name="Picture 6" descr="smallanim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86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lum contrast="6000"/>
          </a:blip>
          <a:srcRect l="6000" t="7333" r="10001" b="24667"/>
          <a:stretch>
            <a:fillRect/>
          </a:stretch>
        </p:blipFill>
        <p:spPr bwMode="auto">
          <a:xfrm>
            <a:off x="0" y="819150"/>
            <a:ext cx="9144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8000" t="8667" r="9000" b="45999"/>
          <a:stretch>
            <a:fillRect/>
          </a:stretch>
        </p:blipFill>
        <p:spPr bwMode="auto">
          <a:xfrm>
            <a:off x="152400" y="1371600"/>
            <a:ext cx="8610600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-12000"/>
          </a:blip>
          <a:srcRect l="17000" t="16232" r="6000" b="5643"/>
          <a:stretch>
            <a:fillRect/>
          </a:stretch>
        </p:blipFill>
        <p:spPr bwMode="auto">
          <a:xfrm>
            <a:off x="144463" y="44450"/>
            <a:ext cx="8748712" cy="664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Line 3"/>
          <p:cNvSpPr>
            <a:spLocks noChangeShapeType="1"/>
          </p:cNvSpPr>
          <p:nvPr/>
        </p:nvSpPr>
        <p:spPr bwMode="auto">
          <a:xfrm flipV="1">
            <a:off x="4648200" y="1981200"/>
            <a:ext cx="1600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708400" y="6669088"/>
            <a:ext cx="151288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  <p:bldP spid="266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未标题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02" t="1030" r="5405" b="11389"/>
          <a:stretch>
            <a:fillRect/>
          </a:stretch>
        </p:blipFill>
        <p:spPr bwMode="auto">
          <a:xfrm>
            <a:off x="539750" y="188913"/>
            <a:ext cx="8305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8213725" y="49847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8213725" y="21748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8229600" y="28956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D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8213725" y="38512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8229600" y="56388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84213" y="2852738"/>
            <a:ext cx="8280400" cy="10810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autoUpdateAnimBg="0"/>
      <p:bldP spid="87044" grpId="0" autoUpdateAnimBg="0"/>
      <p:bldP spid="87045" grpId="0" autoUpdateAnimBg="0"/>
      <p:bldP spid="87046" grpId="0" autoUpdateAnimBg="0"/>
      <p:bldP spid="8704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未标题-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61" t="3572" r="1747"/>
          <a:stretch>
            <a:fillRect/>
          </a:stretch>
        </p:blipFill>
        <p:spPr bwMode="auto">
          <a:xfrm>
            <a:off x="762000" y="228600"/>
            <a:ext cx="8229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8137525" y="453707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D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00" y="228600"/>
            <a:ext cx="8382000" cy="6400800"/>
            <a:chOff x="480" y="144"/>
            <a:chExt cx="5280" cy="4032"/>
          </a:xfrm>
        </p:grpSpPr>
        <p:pic>
          <p:nvPicPr>
            <p:cNvPr id="35844" name="Picture 3" descr="未标题-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61" t="3572" r="1747" b="87244"/>
            <a:stretch>
              <a:fillRect/>
            </a:stretch>
          </p:blipFill>
          <p:spPr bwMode="auto">
            <a:xfrm>
              <a:off x="576" y="144"/>
              <a:ext cx="518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5" name="Picture 4" descr="未标题-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61" t="69005" r="1747"/>
            <a:stretch>
              <a:fillRect/>
            </a:stretch>
          </p:blipFill>
          <p:spPr bwMode="auto">
            <a:xfrm>
              <a:off x="480" y="2880"/>
              <a:ext cx="5184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6" name="Picture 5" descr="未标题-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4494" r="6741" b="9027"/>
            <a:stretch>
              <a:fillRect/>
            </a:stretch>
          </p:blipFill>
          <p:spPr bwMode="auto">
            <a:xfrm>
              <a:off x="864" y="528"/>
              <a:ext cx="4368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8153400" y="4572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C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4"/>
          <p:cNvSpPr txBox="1">
            <a:spLocks noChangeArrowheads="1"/>
          </p:cNvSpPr>
          <p:nvPr/>
        </p:nvSpPr>
        <p:spPr bwMode="auto">
          <a:xfrm>
            <a:off x="1258888" y="1628775"/>
            <a:ext cx="5956300" cy="393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基础题</a:t>
            </a:r>
          </a:p>
          <a:p>
            <a:r>
              <a:rPr lang="en-US" altLang="zh-CN"/>
              <a:t>1.C</a:t>
            </a:r>
            <a:r>
              <a:rPr lang="zh-CN" altLang="en-US"/>
              <a:t>。</a:t>
            </a:r>
          </a:p>
          <a:p>
            <a:r>
              <a:rPr lang="en-US" altLang="zh-CN"/>
              <a:t>2.B</a:t>
            </a:r>
            <a:r>
              <a:rPr lang="zh-CN" altLang="en-US"/>
              <a:t>。</a:t>
            </a:r>
          </a:p>
          <a:p>
            <a:r>
              <a:rPr lang="en-US" altLang="zh-CN"/>
              <a:t>3.C</a:t>
            </a:r>
            <a:r>
              <a:rPr lang="zh-CN" altLang="en-US"/>
              <a:t>。</a:t>
            </a:r>
          </a:p>
          <a:p>
            <a:r>
              <a:rPr lang="en-US" altLang="zh-CN"/>
              <a:t>4.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(</a:t>
            </a:r>
            <a:r>
              <a:rPr lang="zh-CN" altLang="en-US"/>
              <a:t>妇</a:t>
            </a:r>
            <a:r>
              <a:rPr lang="en-US" altLang="zh-CN"/>
              <a:t>),AaX</a:t>
            </a:r>
            <a:r>
              <a:rPr lang="en-US" altLang="zh-CN" baseline="30000"/>
              <a:t>B</a:t>
            </a:r>
            <a:r>
              <a:rPr lang="en-US" altLang="zh-CN"/>
              <a:t>Y</a:t>
            </a:r>
            <a:r>
              <a:rPr lang="zh-CN" altLang="en-US"/>
              <a:t>（夫）。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）既不患白化病也不患红绿色盲的孩子的基因型：</a:t>
            </a:r>
            <a:r>
              <a:rPr lang="en-US" altLang="zh-CN"/>
              <a:t>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Y,AAX</a:t>
            </a:r>
            <a:r>
              <a:rPr lang="en-US" altLang="zh-CN" baseline="30000"/>
              <a:t>B</a:t>
            </a:r>
            <a:r>
              <a:rPr lang="en-US" altLang="zh-CN"/>
              <a:t>Y</a:t>
            </a:r>
            <a:r>
              <a:rPr lang="zh-CN" altLang="en-US"/>
              <a:t>。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1547813" y="515938"/>
            <a:ext cx="1101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/>
              <a:t>练习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1714500" y="142875"/>
            <a:ext cx="6102350" cy="649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拓展题</a:t>
            </a:r>
          </a:p>
          <a:p>
            <a:r>
              <a:rPr lang="zh-CN" altLang="en-US"/>
              <a:t>在</a:t>
            </a:r>
            <a:r>
              <a:rPr lang="en-US" altLang="zh-CN"/>
              <a:t>2 000</a:t>
            </a:r>
            <a:r>
              <a:rPr lang="zh-CN" altLang="en-US"/>
              <a:t>～</a:t>
            </a:r>
            <a:r>
              <a:rPr lang="en-US" altLang="zh-CN"/>
              <a:t>3 000</a:t>
            </a:r>
            <a:r>
              <a:rPr lang="zh-CN" altLang="en-US"/>
              <a:t>个卵原细胞减数分裂中，有一次发生了差错</a:t>
            </a:r>
          </a:p>
          <a:p>
            <a:r>
              <a:rPr lang="zh-CN" altLang="en-US"/>
              <a:t>两条</a:t>
            </a:r>
            <a:r>
              <a:rPr lang="en-US" altLang="zh-CN"/>
              <a:t>X</a:t>
            </a:r>
            <a:r>
              <a:rPr lang="zh-CN" altLang="en-US"/>
              <a:t>染色体不分离</a:t>
            </a:r>
          </a:p>
          <a:p>
            <a:r>
              <a:rPr lang="zh-CN" altLang="en-US"/>
              <a:t>结果产生的卵细胞中，或者含有两条</a:t>
            </a:r>
            <a:r>
              <a:rPr lang="en-US" altLang="zh-CN"/>
              <a:t>X</a:t>
            </a:r>
            <a:r>
              <a:rPr lang="zh-CN" altLang="en-US"/>
              <a:t>染色体，或者不含</a:t>
            </a:r>
            <a:r>
              <a:rPr lang="en-US" altLang="zh-CN"/>
              <a:t>X</a:t>
            </a:r>
            <a:r>
              <a:rPr lang="zh-CN" altLang="en-US"/>
              <a:t>染色体</a:t>
            </a:r>
          </a:p>
          <a:p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＋   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Y   →   </a:t>
            </a:r>
            <a:r>
              <a:rPr lang="zh-CN" altLang="en-US">
                <a:solidFill>
                  <a:srgbClr val="FF0000"/>
                </a:solidFill>
              </a:rPr>
              <a:t>红雌白雄</a:t>
            </a:r>
          </a:p>
          <a:p>
            <a:r>
              <a:rPr lang="zh-CN" altLang="en-US">
                <a:solidFill>
                  <a:schemeClr val="accent2"/>
                </a:solidFill>
              </a:rPr>
              <a:t>如果</a:t>
            </a:r>
          </a:p>
          <a:p>
            <a:r>
              <a:rPr lang="zh-CN" altLang="en-US"/>
              <a:t>   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    </a:t>
            </a:r>
            <a:r>
              <a:rPr lang="zh-CN" altLang="en-US"/>
              <a:t>＋      </a:t>
            </a:r>
            <a:r>
              <a:rPr lang="en-US" altLang="zh-CN"/>
              <a:t>Y      →   X</a:t>
            </a:r>
            <a:r>
              <a:rPr lang="en-US" altLang="zh-CN" baseline="30000"/>
              <a:t>w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Y</a:t>
            </a:r>
          </a:p>
          <a:p>
            <a:r>
              <a:rPr lang="zh-CN" altLang="en-US"/>
              <a:t>卵细胞            精子       白眼雌果蝇</a:t>
            </a:r>
          </a:p>
          <a:p>
            <a:r>
              <a:rPr lang="zh-CN" altLang="en-US">
                <a:solidFill>
                  <a:schemeClr val="accent2"/>
                </a:solidFill>
              </a:rPr>
              <a:t>如果</a:t>
            </a:r>
          </a:p>
          <a:p>
            <a:r>
              <a:rPr lang="zh-CN" altLang="en-US"/>
              <a:t>      </a:t>
            </a:r>
            <a:r>
              <a:rPr lang="en-US" altLang="zh-CN"/>
              <a:t>O        </a:t>
            </a:r>
            <a:r>
              <a:rPr lang="zh-CN" altLang="en-US"/>
              <a:t>＋      </a:t>
            </a:r>
            <a:r>
              <a:rPr lang="en-US" altLang="zh-CN"/>
              <a:t>X</a:t>
            </a:r>
            <a:r>
              <a:rPr lang="en-US" altLang="zh-CN" baseline="30000"/>
              <a:t>W    </a:t>
            </a:r>
            <a:r>
              <a:rPr lang="en-US" altLang="zh-CN"/>
              <a:t>→     OX</a:t>
            </a:r>
            <a:r>
              <a:rPr lang="en-US" altLang="zh-CN" baseline="30000"/>
              <a:t>W</a:t>
            </a:r>
            <a:endParaRPr lang="en-US" altLang="zh-CN"/>
          </a:p>
          <a:p>
            <a:r>
              <a:rPr lang="zh-CN" altLang="en-US"/>
              <a:t>不含</a:t>
            </a:r>
            <a:r>
              <a:rPr lang="en-US" altLang="zh-CN"/>
              <a:t>X</a:t>
            </a:r>
            <a:r>
              <a:rPr lang="zh-CN" altLang="en-US"/>
              <a:t>的          精子      红眼雄果蝇</a:t>
            </a:r>
          </a:p>
          <a:p>
            <a:r>
              <a:rPr lang="zh-CN" altLang="en-US"/>
              <a:t>卵细胞</a:t>
            </a:r>
          </a:p>
          <a:p>
            <a:endParaRPr lang="en-US" altLang="zh-CN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331913" y="2708275"/>
            <a:ext cx="6192837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    </a:t>
            </a:r>
            <a:r>
              <a:rPr lang="zh-CN" altLang="en-US"/>
              <a:t>用显微镜检查细胞中的染色 体，如果在上述杂交中的子一代出现的那只</a:t>
            </a:r>
            <a:r>
              <a:rPr lang="zh-CN" altLang="en-US">
                <a:solidFill>
                  <a:srgbClr val="FF0000"/>
                </a:solidFill>
              </a:rPr>
              <a:t>白眼雌果蝇中找到</a:t>
            </a:r>
            <a:r>
              <a:rPr lang="en-US" altLang="zh-CN">
                <a:solidFill>
                  <a:srgbClr val="FF0000"/>
                </a:solidFill>
              </a:rPr>
              <a:t>Y</a:t>
            </a:r>
            <a:r>
              <a:rPr lang="zh-CN" altLang="en-US">
                <a:solidFill>
                  <a:srgbClr val="FF0000"/>
                </a:solidFill>
              </a:rPr>
              <a:t>染色体</a:t>
            </a:r>
            <a:r>
              <a:rPr lang="zh-CN" altLang="en-US"/>
              <a:t>，在那只</a:t>
            </a:r>
            <a:r>
              <a:rPr lang="zh-CN" altLang="en-US">
                <a:solidFill>
                  <a:srgbClr val="FF0000"/>
                </a:solidFill>
              </a:rPr>
              <a:t>红眼雄果蝇中找不到</a:t>
            </a:r>
            <a:r>
              <a:rPr lang="en-US" altLang="zh-CN">
                <a:solidFill>
                  <a:srgbClr val="FF0000"/>
                </a:solidFill>
              </a:rPr>
              <a:t>Y</a:t>
            </a:r>
            <a:r>
              <a:rPr lang="zh-CN" altLang="en-US">
                <a:solidFill>
                  <a:srgbClr val="FF0000"/>
                </a:solidFill>
              </a:rPr>
              <a:t>染色体</a:t>
            </a:r>
            <a:r>
              <a:rPr lang="zh-CN" altLang="en-US"/>
              <a:t>，就可以证明解释是正确的。  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684213" y="981075"/>
            <a:ext cx="2705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accent2"/>
                </a:solidFill>
              </a:rPr>
              <a:t>怎样证明</a:t>
            </a:r>
            <a:r>
              <a:rPr lang="en-US" altLang="zh-CN" sz="4400">
                <a:solidFill>
                  <a:schemeClr val="accent2"/>
                </a:solidFill>
              </a:rPr>
              <a:t>?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1357313" y="2857500"/>
            <a:ext cx="6072187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丙病患病  </a:t>
            </a:r>
            <a:r>
              <a:rPr lang="en-US" altLang="zh-CN"/>
              <a:t>1/2</a:t>
            </a:r>
            <a:r>
              <a:rPr kumimoji="0" lang="en-US" altLang="zh-CN">
                <a:latin typeface="Arial" pitchFamily="34" charset="0"/>
              </a:rPr>
              <a:t> × 1/2   </a:t>
            </a:r>
            <a:r>
              <a:rPr lang="zh-CN" altLang="en-US"/>
              <a:t>正常  </a:t>
            </a:r>
            <a:r>
              <a:rPr lang="en-US" altLang="zh-CN"/>
              <a:t>3/4</a:t>
            </a:r>
          </a:p>
          <a:p>
            <a:r>
              <a:rPr lang="zh-CN" altLang="en-US"/>
              <a:t>丁病患病  </a:t>
            </a:r>
            <a:r>
              <a:rPr lang="en-US" altLang="zh-CN"/>
              <a:t>1/2</a:t>
            </a:r>
            <a:r>
              <a:rPr kumimoji="0" lang="en-US" altLang="zh-CN">
                <a:latin typeface="Arial" pitchFamily="34" charset="0"/>
              </a:rPr>
              <a:t> × 1/2   </a:t>
            </a:r>
            <a:r>
              <a:rPr lang="zh-CN" altLang="en-US"/>
              <a:t>正常  </a:t>
            </a:r>
            <a:r>
              <a:rPr lang="en-US" altLang="zh-CN"/>
              <a:t>3/4</a:t>
            </a:r>
          </a:p>
          <a:p>
            <a:r>
              <a:rPr lang="zh-CN" altLang="en-US"/>
              <a:t>只患丙病   </a:t>
            </a:r>
            <a:r>
              <a:rPr lang="en-US" altLang="zh-CN"/>
              <a:t>1/4</a:t>
            </a:r>
            <a:r>
              <a:rPr kumimoji="0" lang="en-US" altLang="zh-CN">
                <a:latin typeface="Arial" pitchFamily="34" charset="0"/>
              </a:rPr>
              <a:t>×3/4=3/16</a:t>
            </a:r>
          </a:p>
          <a:p>
            <a:r>
              <a:rPr lang="zh-CN" altLang="en-US"/>
              <a:t>只患丁病   </a:t>
            </a:r>
            <a:r>
              <a:rPr lang="en-US" altLang="zh-CN"/>
              <a:t>1/4</a:t>
            </a:r>
            <a:r>
              <a:rPr kumimoji="0" lang="en-US" altLang="zh-CN">
                <a:latin typeface="Arial" pitchFamily="34" charset="0"/>
              </a:rPr>
              <a:t>×3/4=3/16</a:t>
            </a:r>
          </a:p>
          <a:p>
            <a:r>
              <a:rPr lang="zh-CN" altLang="en-US"/>
              <a:t>患一种病    </a:t>
            </a:r>
            <a:r>
              <a:rPr kumimoji="0" lang="en-US" altLang="zh-CN">
                <a:latin typeface="Arial" pitchFamily="34" charset="0"/>
              </a:rPr>
              <a:t>3/16+3/16</a:t>
            </a:r>
            <a:r>
              <a:rPr kumimoji="0" lang="zh-CN" altLang="en-US">
                <a:latin typeface="Arial" pitchFamily="34" charset="0"/>
              </a:rPr>
              <a:t>＝</a:t>
            </a:r>
            <a:r>
              <a:rPr kumimoji="0" lang="en-US" altLang="zh-CN">
                <a:latin typeface="Arial" pitchFamily="34" charset="0"/>
              </a:rPr>
              <a:t>3/8</a:t>
            </a:r>
            <a:endParaRPr lang="en-US" altLang="zh-CN"/>
          </a:p>
        </p:txBody>
      </p:sp>
      <p:sp>
        <p:nvSpPr>
          <p:cNvPr id="39939" name="矩形 5"/>
          <p:cNvSpPr>
            <a:spLocks noChangeArrowheads="1"/>
          </p:cNvSpPr>
          <p:nvPr/>
        </p:nvSpPr>
        <p:spPr bwMode="auto">
          <a:xfrm>
            <a:off x="1000125" y="1143000"/>
            <a:ext cx="2857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00"/>
                </a:solidFill>
              </a:rPr>
              <a:t>½   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</a:p>
          <a:p>
            <a:r>
              <a:rPr lang="en-US" altLang="zh-CN" sz="3600">
                <a:solidFill>
                  <a:srgbClr val="000000"/>
                </a:solidFill>
              </a:rPr>
              <a:t>½   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endParaRPr lang="zh-CN" altLang="en-US" sz="3600"/>
          </a:p>
        </p:txBody>
      </p:sp>
      <p:sp>
        <p:nvSpPr>
          <p:cNvPr id="39940" name="矩形 6"/>
          <p:cNvSpPr>
            <a:spLocks noChangeArrowheads="1"/>
          </p:cNvSpPr>
          <p:nvPr/>
        </p:nvSpPr>
        <p:spPr bwMode="auto">
          <a:xfrm>
            <a:off x="4643438" y="1214438"/>
            <a:ext cx="2857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00"/>
                </a:solidFill>
              </a:rPr>
              <a:t>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Y  ½</a:t>
            </a:r>
          </a:p>
          <a:p>
            <a:r>
              <a:rPr lang="en-US" altLang="zh-CN" sz="3600">
                <a:solidFill>
                  <a:srgbClr val="000000"/>
                </a:solidFill>
              </a:rPr>
              <a:t>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Y   ½</a:t>
            </a:r>
            <a:endParaRPr lang="zh-CN" altLang="en-US" sz="3600"/>
          </a:p>
        </p:txBody>
      </p:sp>
      <p:sp>
        <p:nvSpPr>
          <p:cNvPr id="39941" name="矩形 8"/>
          <p:cNvSpPr>
            <a:spLocks noChangeArrowheads="1"/>
          </p:cNvSpPr>
          <p:nvPr/>
        </p:nvSpPr>
        <p:spPr bwMode="auto">
          <a:xfrm>
            <a:off x="5286375" y="428625"/>
            <a:ext cx="6651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Ⅲ</a:t>
            </a:r>
            <a:r>
              <a:rPr lang="en-US" altLang="zh-CN" baseline="-25000"/>
              <a:t>9</a:t>
            </a:r>
            <a:endParaRPr lang="zh-CN" altLang="en-US"/>
          </a:p>
        </p:txBody>
      </p:sp>
      <p:sp>
        <p:nvSpPr>
          <p:cNvPr id="39942" name="矩形 9"/>
          <p:cNvSpPr>
            <a:spLocks noChangeArrowheads="1"/>
          </p:cNvSpPr>
          <p:nvPr/>
        </p:nvSpPr>
        <p:spPr bwMode="auto">
          <a:xfrm>
            <a:off x="1857375" y="500063"/>
            <a:ext cx="6651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Ⅲ</a:t>
            </a:r>
            <a:r>
              <a:rPr lang="en-US" altLang="zh-CN" baseline="-25000"/>
              <a:t>8</a:t>
            </a:r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6" name="Picture 8" descr="图6—34 红绿色盲检查图"/>
          <p:cNvPicPr>
            <a:picLocks noChangeAspect="1" noChangeArrowheads="1"/>
          </p:cNvPicPr>
          <p:nvPr/>
        </p:nvPicPr>
        <p:blipFill>
          <a:blip r:embed="rId2" cstate="print"/>
          <a:srcRect t="48889"/>
          <a:stretch>
            <a:fillRect/>
          </a:stretch>
        </p:blipFill>
        <p:spPr bwMode="auto">
          <a:xfrm>
            <a:off x="1911350" y="533400"/>
            <a:ext cx="51641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9" descr="图6—34 红绿色盲检查图"/>
          <p:cNvPicPr>
            <a:picLocks noChangeAspect="1" noChangeArrowheads="1"/>
          </p:cNvPicPr>
          <p:nvPr/>
        </p:nvPicPr>
        <p:blipFill>
          <a:blip r:embed="rId2" cstate="print"/>
          <a:srcRect b="51111"/>
          <a:stretch>
            <a:fillRect/>
          </a:stretch>
        </p:blipFill>
        <p:spPr bwMode="auto">
          <a:xfrm>
            <a:off x="1828800" y="457200"/>
            <a:ext cx="525780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6"/>
          <p:cNvSpPr>
            <a:spLocks noChangeArrowheads="1"/>
          </p:cNvSpPr>
          <p:nvPr/>
        </p:nvSpPr>
        <p:spPr bwMode="auto">
          <a:xfrm>
            <a:off x="-163513" y="2239963"/>
            <a:ext cx="9144001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7666" name="Picture 18" descr="colorblin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57200"/>
            <a:ext cx="5257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19"/>
          <p:cNvSpPr>
            <a:spLocks noChangeArrowheads="1"/>
          </p:cNvSpPr>
          <p:nvPr/>
        </p:nvSpPr>
        <p:spPr bwMode="auto">
          <a:xfrm>
            <a:off x="-163513" y="2239963"/>
            <a:ext cx="9144001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7669" name="Picture 21" descr="colorblind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533400"/>
            <a:ext cx="525780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1" name="Picture 23" descr="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33400"/>
            <a:ext cx="5297488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4" name="Picture 26"/>
          <p:cNvPicPr>
            <a:picLocks noChangeAspect="1" noChangeArrowheads="1"/>
          </p:cNvPicPr>
          <p:nvPr/>
        </p:nvPicPr>
        <p:blipFill>
          <a:blip r:embed="rId6" cstate="print"/>
          <a:srcRect l="6250" t="9375" r="6250" b="12500"/>
          <a:stretch>
            <a:fillRect/>
          </a:stretch>
        </p:blipFill>
        <p:spPr bwMode="auto">
          <a:xfrm>
            <a:off x="304800" y="45720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5" name="Picture 27"/>
          <p:cNvPicPr>
            <a:picLocks noChangeAspect="1" noChangeArrowheads="1"/>
          </p:cNvPicPr>
          <p:nvPr/>
        </p:nvPicPr>
        <p:blipFill>
          <a:blip r:embed="rId7" cstate="print"/>
          <a:srcRect l="5469" t="7292" r="5469" b="12500"/>
          <a:stretch>
            <a:fillRect/>
          </a:stretch>
        </p:blipFill>
        <p:spPr bwMode="auto">
          <a:xfrm>
            <a:off x="228600" y="3048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6" name="Picture 28"/>
          <p:cNvPicPr>
            <a:picLocks noChangeAspect="1" noChangeArrowheads="1"/>
          </p:cNvPicPr>
          <p:nvPr/>
        </p:nvPicPr>
        <p:blipFill>
          <a:blip r:embed="rId8" cstate="print"/>
          <a:srcRect l="3906" t="9375" r="36719" b="35417"/>
          <a:stretch>
            <a:fillRect/>
          </a:stretch>
        </p:blipFill>
        <p:spPr bwMode="auto">
          <a:xfrm>
            <a:off x="1371600" y="1219200"/>
            <a:ext cx="5791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8" name="Picture 30"/>
          <p:cNvPicPr>
            <a:picLocks noChangeAspect="1" noChangeArrowheads="1"/>
          </p:cNvPicPr>
          <p:nvPr/>
        </p:nvPicPr>
        <p:blipFill>
          <a:blip r:embed="rId9" cstate="print"/>
          <a:srcRect l="9375" t="22917" r="9375" b="42708"/>
          <a:stretch>
            <a:fillRect/>
          </a:stretch>
        </p:blipFill>
        <p:spPr bwMode="auto">
          <a:xfrm>
            <a:off x="685800" y="2057400"/>
            <a:ext cx="792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1328" t="17041" r="2539" b="6055"/>
          <a:stretch>
            <a:fillRect/>
          </a:stretch>
        </p:blipFill>
        <p:spPr bwMode="auto">
          <a:xfrm>
            <a:off x="0" y="142875"/>
            <a:ext cx="9101138" cy="650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矩形 2"/>
          <p:cNvSpPr>
            <a:spLocks noChangeArrowheads="1"/>
          </p:cNvSpPr>
          <p:nvPr/>
        </p:nvSpPr>
        <p:spPr bwMode="auto">
          <a:xfrm>
            <a:off x="1714480" y="2286000"/>
            <a:ext cx="285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rgbClr val="FFFF00"/>
                </a:solidFill>
              </a:rPr>
              <a:t>aaX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dirty="0" err="1">
                <a:solidFill>
                  <a:srgbClr val="FFFF00"/>
                </a:solidFill>
              </a:rPr>
              <a:t>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baseline="30000" dirty="0">
                <a:solidFill>
                  <a:srgbClr val="FFFF00"/>
                </a:solidFill>
              </a:rPr>
              <a:t>  </a:t>
            </a:r>
            <a:r>
              <a:rPr lang="en-US" altLang="zh-CN" sz="2000" dirty="0">
                <a:solidFill>
                  <a:srgbClr val="FFFF00"/>
                </a:solidFill>
              </a:rPr>
              <a:t>½    </a:t>
            </a:r>
            <a:r>
              <a:rPr lang="en-US" altLang="zh-CN" sz="2000" dirty="0" err="1">
                <a:solidFill>
                  <a:srgbClr val="FFFF00"/>
                </a:solidFill>
              </a:rPr>
              <a:t>aaX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dirty="0" err="1">
                <a:solidFill>
                  <a:srgbClr val="FFFF00"/>
                </a:solidFill>
              </a:rPr>
              <a:t>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baseline="30000" dirty="0">
                <a:solidFill>
                  <a:srgbClr val="FFFF00"/>
                </a:solidFill>
              </a:rPr>
              <a:t>   </a:t>
            </a:r>
            <a:r>
              <a:rPr lang="en-US" altLang="zh-CN" sz="2000" dirty="0">
                <a:solidFill>
                  <a:srgbClr val="FFFF00"/>
                </a:solidFill>
              </a:rPr>
              <a:t>½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5572152" y="2286000"/>
            <a:ext cx="2857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rgbClr val="FFFF00"/>
                </a:solidFill>
              </a:rPr>
              <a:t>AAX</a:t>
            </a:r>
            <a:r>
              <a:rPr lang="en-US" altLang="zh-CN" sz="1800" baseline="30000" dirty="0">
                <a:solidFill>
                  <a:srgbClr val="FFFF00"/>
                </a:solidFill>
              </a:rPr>
              <a:t>B</a:t>
            </a:r>
            <a:r>
              <a:rPr lang="en-US" altLang="zh-CN" sz="1800" dirty="0">
                <a:solidFill>
                  <a:srgbClr val="FFFF00"/>
                </a:solidFill>
              </a:rPr>
              <a:t>Y  1/3    </a:t>
            </a:r>
            <a:r>
              <a:rPr lang="en-US" altLang="zh-CN" sz="1800" dirty="0" err="1">
                <a:solidFill>
                  <a:srgbClr val="FFFF00"/>
                </a:solidFill>
              </a:rPr>
              <a:t>AaX</a:t>
            </a:r>
            <a:r>
              <a:rPr lang="en-US" altLang="zh-CN" sz="18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1800" dirty="0" err="1">
                <a:solidFill>
                  <a:srgbClr val="FFFF00"/>
                </a:solidFill>
              </a:rPr>
              <a:t>Y</a:t>
            </a:r>
            <a:r>
              <a:rPr lang="en-US" altLang="zh-CN" sz="1800" dirty="0">
                <a:solidFill>
                  <a:srgbClr val="FFFF00"/>
                </a:solidFill>
              </a:rPr>
              <a:t>   2/3</a:t>
            </a:r>
            <a:endParaRPr lang="zh-CN" altLang="en-US" sz="1800" dirty="0">
              <a:solidFill>
                <a:srgbClr val="FFFF00"/>
              </a:solidFill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000364" y="114304"/>
            <a:ext cx="4643470" cy="40011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Ⅲ</a:t>
            </a:r>
            <a:r>
              <a:rPr lang="en-US" altLang="zh-CN" sz="1400" dirty="0" smtClean="0">
                <a:solidFill>
                  <a:srgbClr val="FF0000"/>
                </a:solidFill>
              </a:rPr>
              <a:t>9</a:t>
            </a:r>
            <a:r>
              <a:rPr lang="zh-CN" altLang="en-US" sz="1800" dirty="0" smtClean="0">
                <a:solidFill>
                  <a:srgbClr val="FF0000"/>
                </a:solidFill>
              </a:rPr>
              <a:t>与</a:t>
            </a:r>
            <a:r>
              <a:rPr lang="en-US" altLang="zh-CN" sz="1800" dirty="0" smtClean="0">
                <a:solidFill>
                  <a:srgbClr val="FF0000"/>
                </a:solidFill>
              </a:rPr>
              <a:t>Ⅲ</a:t>
            </a:r>
            <a:r>
              <a:rPr lang="en-US" altLang="zh-CN" sz="1200" dirty="0" smtClean="0">
                <a:solidFill>
                  <a:srgbClr val="FF0000"/>
                </a:solidFill>
              </a:rPr>
              <a:t>12</a:t>
            </a:r>
            <a:r>
              <a:rPr lang="zh-CN" altLang="en-US" sz="1800" dirty="0" smtClean="0">
                <a:solidFill>
                  <a:srgbClr val="FF0000"/>
                </a:solidFill>
              </a:rPr>
              <a:t>结婚，子女中患病的机率多大？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09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409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480" y="1104"/>
            <a:chExt cx="4959" cy="2610"/>
          </a:xfrm>
        </p:grpSpPr>
        <p:pic>
          <p:nvPicPr>
            <p:cNvPr id="7172" name="Picture 3" descr="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0" y="1104"/>
              <a:ext cx="4959" cy="2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" name="Rectangle 4"/>
            <p:cNvSpPr>
              <a:spLocks noChangeArrowheads="1"/>
            </p:cNvSpPr>
            <p:nvPr/>
          </p:nvSpPr>
          <p:spPr bwMode="auto">
            <a:xfrm>
              <a:off x="864" y="2538"/>
              <a:ext cx="1092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zh-CN" altLang="en-US" sz="3600">
                  <a:solidFill>
                    <a:srgbClr val="FF3300"/>
                  </a:solidFill>
                  <a:latin typeface="黑体" pitchFamily="49" charset="-122"/>
                  <a:ea typeface="黑体" pitchFamily="49" charset="-122"/>
                </a:rPr>
                <a:t>男性患者</a:t>
              </a:r>
            </a:p>
          </p:txBody>
        </p:sp>
        <p:sp>
          <p:nvSpPr>
            <p:cNvPr id="7174" name="Rectangle 5"/>
            <p:cNvSpPr>
              <a:spLocks noChangeArrowheads="1"/>
            </p:cNvSpPr>
            <p:nvPr/>
          </p:nvSpPr>
          <p:spPr bwMode="auto">
            <a:xfrm>
              <a:off x="4017" y="3264"/>
              <a:ext cx="1091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zh-CN" altLang="en-US" sz="3600">
                  <a:solidFill>
                    <a:srgbClr val="FF3300"/>
                  </a:solidFill>
                  <a:latin typeface="黑体" pitchFamily="49" charset="-122"/>
                  <a:ea typeface="黑体" pitchFamily="49" charset="-122"/>
                </a:rPr>
                <a:t>女性患者</a:t>
              </a:r>
            </a:p>
          </p:txBody>
        </p:sp>
        <p:sp>
          <p:nvSpPr>
            <p:cNvPr id="7175" name="Line 6"/>
            <p:cNvSpPr>
              <a:spLocks noChangeShapeType="1"/>
            </p:cNvSpPr>
            <p:nvPr/>
          </p:nvSpPr>
          <p:spPr bwMode="auto">
            <a:xfrm flipH="1" flipV="1">
              <a:off x="1611" y="2839"/>
              <a:ext cx="645" cy="56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" name="Line 7"/>
            <p:cNvSpPr>
              <a:spLocks noChangeShapeType="1"/>
            </p:cNvSpPr>
            <p:nvPr/>
          </p:nvSpPr>
          <p:spPr bwMode="auto">
            <a:xfrm>
              <a:off x="2352" y="3456"/>
              <a:ext cx="1534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1" name="Rectangle 8"/>
          <p:cNvSpPr>
            <a:spLocks noChangeArrowheads="1"/>
          </p:cNvSpPr>
          <p:nvPr/>
        </p:nvSpPr>
        <p:spPr bwMode="auto">
          <a:xfrm>
            <a:off x="1371600" y="188913"/>
            <a:ext cx="77724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>
                <a:solidFill>
                  <a:srgbClr val="0000FF"/>
                </a:solidFill>
              </a:rPr>
              <a:t>恭喜你，你的视觉正常！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1534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/>
              <a:t>▲</a:t>
            </a:r>
            <a:r>
              <a:rPr lang="en-US" altLang="zh-CN" sz="4000">
                <a:cs typeface="Times New Roman" pitchFamily="18" charset="0"/>
              </a:rPr>
              <a:t> </a:t>
            </a:r>
            <a:r>
              <a:rPr lang="en-US" altLang="zh-CN" sz="4400">
                <a:cs typeface="Times New Roman" pitchFamily="18" charset="0"/>
              </a:rPr>
              <a:t> </a:t>
            </a:r>
            <a:r>
              <a:rPr lang="en-US" altLang="zh-CN" sz="4400">
                <a:solidFill>
                  <a:srgbClr val="CC0000"/>
                </a:solidFill>
                <a:cs typeface="Times New Roman" pitchFamily="18" charset="0"/>
              </a:rPr>
              <a:t>  </a:t>
            </a:r>
            <a:r>
              <a:rPr lang="zh-CN" altLang="en-US" sz="4400">
                <a:solidFill>
                  <a:srgbClr val="CC0000"/>
                </a:solidFill>
              </a:rPr>
              <a:t>红绿色盲的遗传原理</a:t>
            </a:r>
            <a:r>
              <a:rPr lang="zh-CN" altLang="en-US" sz="4000">
                <a:solidFill>
                  <a:srgbClr val="CC0000"/>
                </a:solidFill>
              </a:rPr>
              <a:t>：</a:t>
            </a:r>
            <a:r>
              <a:rPr lang="zh-CN" altLang="en-US" sz="3600"/>
              <a:t>色盲基因（ </a:t>
            </a:r>
            <a:r>
              <a:rPr lang="en-US" altLang="zh-CN" sz="3600"/>
              <a:t>X</a:t>
            </a:r>
            <a:r>
              <a:rPr lang="en-US" altLang="zh-CN" sz="3600" baseline="30000"/>
              <a:t>b</a:t>
            </a:r>
            <a:r>
              <a:rPr lang="en-US" altLang="zh-CN" sz="3600"/>
              <a:t> </a:t>
            </a:r>
            <a:r>
              <a:rPr lang="zh-CN" altLang="en-US" sz="3600"/>
              <a:t>）与正常基因（ </a:t>
            </a:r>
            <a:r>
              <a:rPr lang="en-US" altLang="zh-CN" sz="3600"/>
              <a:t>X</a:t>
            </a:r>
            <a:r>
              <a:rPr lang="en-US" altLang="zh-CN" sz="3600" baseline="30000"/>
              <a:t>B</a:t>
            </a:r>
            <a:r>
              <a:rPr lang="zh-CN" altLang="en-US" sz="3600"/>
              <a:t>）是位于</a:t>
            </a:r>
            <a:r>
              <a:rPr lang="en-US" altLang="zh-CN" sz="3600">
                <a:solidFill>
                  <a:schemeClr val="accent2"/>
                </a:solidFill>
              </a:rPr>
              <a:t>X</a:t>
            </a:r>
            <a:r>
              <a:rPr lang="zh-CN" altLang="en-US" sz="3600">
                <a:solidFill>
                  <a:schemeClr val="accent2"/>
                </a:solidFill>
              </a:rPr>
              <a:t>染色体非同源区段上等位基因，</a:t>
            </a:r>
            <a:r>
              <a:rPr lang="en-US" altLang="zh-CN" sz="3600">
                <a:solidFill>
                  <a:schemeClr val="accent2"/>
                </a:solidFill>
              </a:rPr>
              <a:t>Y</a:t>
            </a:r>
            <a:r>
              <a:rPr lang="zh-CN" altLang="en-US" sz="3600">
                <a:solidFill>
                  <a:schemeClr val="accent2"/>
                </a:solidFill>
              </a:rPr>
              <a:t>染色体上不含有这对等位基因。</a:t>
            </a:r>
          </a:p>
        </p:txBody>
      </p:sp>
      <p:pic>
        <p:nvPicPr>
          <p:cNvPr id="8195" name="Picture 6" descr="drawing of X-linkage in m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714625"/>
            <a:ext cx="1603375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7" descr="drawing of X-linkage in wom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88" y="2857500"/>
            <a:ext cx="16748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285750" y="571500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Times New Roman" pitchFamily="18" charset="0"/>
              </a:rPr>
              <a:t> </a:t>
            </a:r>
            <a:r>
              <a:rPr lang="en-US" altLang="zh-CN" sz="2400">
                <a:latin typeface="Arial" pitchFamily="34" charset="0"/>
                <a:cs typeface="Arial" pitchFamily="34" charset="0"/>
              </a:rPr>
              <a:t>X-linkage in women</a:t>
            </a:r>
            <a:r>
              <a:rPr lang="en-US" altLang="zh-CN" sz="2400">
                <a:cs typeface="Times New Roman" pitchFamily="18" charset="0"/>
              </a:rPr>
              <a:t> </a:t>
            </a: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6286500" y="5715000"/>
            <a:ext cx="260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 pitchFamily="34" charset="0"/>
                <a:cs typeface="Arial" pitchFamily="34" charset="0"/>
              </a:rPr>
              <a:t>X-linkage in men</a:t>
            </a: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3143250" y="3143250"/>
            <a:ext cx="31432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/>
              <a:t>Y</a:t>
            </a:r>
            <a:r>
              <a:rPr lang="zh-CN" altLang="en-US" sz="3600"/>
              <a:t>染色体只有</a:t>
            </a:r>
            <a:r>
              <a:rPr lang="en-US" altLang="zh-CN" sz="3600"/>
              <a:t>X</a:t>
            </a:r>
            <a:r>
              <a:rPr lang="zh-CN" altLang="en-US" sz="3600"/>
              <a:t>染色体的</a:t>
            </a:r>
            <a:r>
              <a:rPr lang="en-US" altLang="zh-CN" sz="3600"/>
              <a:t>1/5</a:t>
            </a:r>
            <a:r>
              <a:rPr lang="zh-CN" altLang="en-US" sz="3600"/>
              <a:t>大小，携带的基因比较少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71500" y="928688"/>
            <a:ext cx="8001000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/>
              <a:t>在女性，一定要两条</a:t>
            </a:r>
            <a:r>
              <a:rPr lang="en-US" altLang="zh-CN" sz="4800"/>
              <a:t>X</a:t>
            </a:r>
            <a:r>
              <a:rPr lang="zh-CN" altLang="en-US" sz="4800"/>
              <a:t>染色体上均为色盲基因（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 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 </a:t>
            </a:r>
            <a:r>
              <a:rPr lang="zh-CN" altLang="en-US" sz="4800">
                <a:solidFill>
                  <a:srgbClr val="FF0000"/>
                </a:solidFill>
              </a:rPr>
              <a:t>），女性方表现为色盲；</a:t>
            </a:r>
          </a:p>
          <a:p>
            <a:r>
              <a:rPr lang="zh-CN" altLang="en-US" sz="4800"/>
              <a:t>而在男性，由于</a:t>
            </a:r>
            <a:r>
              <a:rPr lang="en-US" altLang="zh-CN" sz="4800"/>
              <a:t>Y</a:t>
            </a:r>
            <a:r>
              <a:rPr lang="zh-CN" altLang="en-US" sz="4800"/>
              <a:t>染色体上没有它的等位基因，所以，只要有一个色盲基因（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</a:t>
            </a:r>
            <a:r>
              <a:rPr lang="zh-CN" altLang="en-US" sz="4800">
                <a:solidFill>
                  <a:srgbClr val="FF0000"/>
                </a:solidFill>
              </a:rPr>
              <a:t>），男性就会表现出色盲</a:t>
            </a:r>
            <a:r>
              <a:rPr lang="zh-CN" altLang="en-US" sz="4800"/>
              <a:t>。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道尔顿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836613"/>
            <a:ext cx="3887788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3850" y="6021388"/>
            <a:ext cx="4067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华文中宋"/>
                <a:ea typeface="华文中宋"/>
                <a:cs typeface="华文中宋"/>
              </a:rPr>
              <a:t>J.Dalton  1766-1844</a:t>
            </a: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468313" y="0"/>
            <a:ext cx="71897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400">
                <a:solidFill>
                  <a:srgbClr val="6600FF"/>
                </a:solidFill>
                <a:latin typeface="Arial Narrow" pitchFamily="34" charset="0"/>
                <a:ea typeface="华文新魏" pitchFamily="2" charset="-122"/>
              </a:rPr>
              <a:t>色盲症的发现</a:t>
            </a:r>
          </a:p>
        </p:txBody>
      </p: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4572000" y="836613"/>
            <a:ext cx="3960813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3333CC"/>
                </a:solidFill>
                <a:ea typeface="华文中宋"/>
                <a:cs typeface="华文中宋"/>
              </a:rPr>
              <a:t>道尔顿是第一个发现色盲症的人，也是第一个被发现的色盲症患者，色盲症也叫</a:t>
            </a: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道尔顿症</a:t>
            </a:r>
          </a:p>
        </p:txBody>
      </p:sp>
      <p:sp>
        <p:nvSpPr>
          <p:cNvPr id="10246" name="Text Box 8"/>
          <p:cNvSpPr txBox="1">
            <a:spLocks noChangeArrowheads="1"/>
          </p:cNvSpPr>
          <p:nvPr/>
        </p:nvSpPr>
        <p:spPr bwMode="auto">
          <a:xfrm>
            <a:off x="4357688" y="3500438"/>
            <a:ext cx="4678362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ea typeface="华文中宋"/>
                <a:cs typeface="华文中宋"/>
              </a:rPr>
              <a:t>研究人类遗传病，不可以做遗传学实验，我们只能通过</a:t>
            </a:r>
            <a:r>
              <a:rPr lang="zh-CN" altLang="en-US" sz="4800">
                <a:solidFill>
                  <a:srgbClr val="FF0000"/>
                </a:solidFill>
                <a:ea typeface="华文中宋"/>
                <a:cs typeface="华文中宋"/>
              </a:rPr>
              <a:t>家系图</a:t>
            </a:r>
            <a:r>
              <a:rPr lang="zh-CN" altLang="en-US" sz="4400">
                <a:ea typeface="华文中宋"/>
                <a:cs typeface="华文中宋"/>
              </a:rPr>
              <a:t>来分析　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84"/>
          <p:cNvGrpSpPr>
            <a:grpSpLocks/>
          </p:cNvGrpSpPr>
          <p:nvPr/>
        </p:nvGrpSpPr>
        <p:grpSpPr bwMode="auto">
          <a:xfrm>
            <a:off x="179388" y="1125538"/>
            <a:ext cx="8721725" cy="3341687"/>
            <a:chOff x="144" y="346"/>
            <a:chExt cx="5494" cy="2105"/>
          </a:xfrm>
        </p:grpSpPr>
        <p:sp>
          <p:nvSpPr>
            <p:cNvPr id="11278" name="Line 8"/>
            <p:cNvSpPr>
              <a:spLocks noChangeShapeType="1"/>
            </p:cNvSpPr>
            <p:nvPr/>
          </p:nvSpPr>
          <p:spPr bwMode="auto">
            <a:xfrm>
              <a:off x="240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9"/>
            <p:cNvSpPr>
              <a:spLocks noChangeShapeType="1"/>
            </p:cNvSpPr>
            <p:nvPr/>
          </p:nvSpPr>
          <p:spPr bwMode="auto">
            <a:xfrm>
              <a:off x="456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Rectangle 10"/>
            <p:cNvSpPr>
              <a:spLocks noChangeArrowheads="1"/>
            </p:cNvSpPr>
            <p:nvPr/>
          </p:nvSpPr>
          <p:spPr bwMode="auto">
            <a:xfrm>
              <a:off x="2256" y="384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Oval 11"/>
            <p:cNvSpPr>
              <a:spLocks noChangeArrowheads="1"/>
            </p:cNvSpPr>
            <p:nvPr/>
          </p:nvSpPr>
          <p:spPr bwMode="auto">
            <a:xfrm>
              <a:off x="4176" y="432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Rectangle 12"/>
            <p:cNvSpPr>
              <a:spLocks noChangeArrowheads="1"/>
            </p:cNvSpPr>
            <p:nvPr/>
          </p:nvSpPr>
          <p:spPr bwMode="auto">
            <a:xfrm>
              <a:off x="2304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Oval 13"/>
            <p:cNvSpPr>
              <a:spLocks noChangeArrowheads="1"/>
            </p:cNvSpPr>
            <p:nvPr/>
          </p:nvSpPr>
          <p:spPr bwMode="auto">
            <a:xfrm>
              <a:off x="4464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Oval 14"/>
            <p:cNvSpPr>
              <a:spLocks noChangeArrowheads="1"/>
            </p:cNvSpPr>
            <p:nvPr/>
          </p:nvSpPr>
          <p:spPr bwMode="auto">
            <a:xfrm>
              <a:off x="3120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5" name="Rectangle 15"/>
            <p:cNvSpPr>
              <a:spLocks noChangeArrowheads="1"/>
            </p:cNvSpPr>
            <p:nvPr/>
          </p:nvSpPr>
          <p:spPr bwMode="auto">
            <a:xfrm>
              <a:off x="4992" y="1104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Text Box 16"/>
            <p:cNvSpPr txBox="1">
              <a:spLocks noChangeArrowheads="1"/>
            </p:cNvSpPr>
            <p:nvPr/>
          </p:nvSpPr>
          <p:spPr bwMode="auto">
            <a:xfrm>
              <a:off x="1824" y="38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287" name="Text Box 17"/>
            <p:cNvSpPr txBox="1">
              <a:spLocks noChangeArrowheads="1"/>
            </p:cNvSpPr>
            <p:nvPr/>
          </p:nvSpPr>
          <p:spPr bwMode="auto">
            <a:xfrm>
              <a:off x="4512" y="43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1288" name="Text Box 18"/>
            <p:cNvSpPr txBox="1">
              <a:spLocks noChangeArrowheads="1"/>
            </p:cNvSpPr>
            <p:nvPr/>
          </p:nvSpPr>
          <p:spPr bwMode="auto">
            <a:xfrm>
              <a:off x="4176" y="1104"/>
              <a:ext cx="1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5</a:t>
              </a:r>
            </a:p>
          </p:txBody>
        </p:sp>
        <p:sp>
          <p:nvSpPr>
            <p:cNvPr id="11289" name="Text Box 19"/>
            <p:cNvSpPr txBox="1">
              <a:spLocks noChangeArrowheads="1"/>
            </p:cNvSpPr>
            <p:nvPr/>
          </p:nvSpPr>
          <p:spPr bwMode="auto">
            <a:xfrm>
              <a:off x="2064" y="1071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3</a:t>
              </a:r>
            </a:p>
          </p:txBody>
        </p:sp>
        <p:sp>
          <p:nvSpPr>
            <p:cNvPr id="11290" name="Text Box 20"/>
            <p:cNvSpPr txBox="1">
              <a:spLocks noChangeArrowheads="1"/>
            </p:cNvSpPr>
            <p:nvPr/>
          </p:nvSpPr>
          <p:spPr bwMode="auto">
            <a:xfrm>
              <a:off x="3360" y="1104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4</a:t>
              </a:r>
            </a:p>
          </p:txBody>
        </p:sp>
        <p:sp>
          <p:nvSpPr>
            <p:cNvPr id="11291" name="Line 21"/>
            <p:cNvSpPr>
              <a:spLocks noChangeShapeType="1"/>
            </p:cNvSpPr>
            <p:nvPr/>
          </p:nvSpPr>
          <p:spPr bwMode="auto">
            <a:xfrm>
              <a:off x="2496" y="52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22"/>
            <p:cNvSpPr>
              <a:spLocks noChangeShapeType="1"/>
            </p:cNvSpPr>
            <p:nvPr/>
          </p:nvSpPr>
          <p:spPr bwMode="auto">
            <a:xfrm>
              <a:off x="3216" y="52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23"/>
            <p:cNvSpPr>
              <a:spLocks noChangeShapeType="1"/>
            </p:cNvSpPr>
            <p:nvPr/>
          </p:nvSpPr>
          <p:spPr bwMode="auto">
            <a:xfrm>
              <a:off x="2400" y="96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Line 24"/>
            <p:cNvSpPr>
              <a:spLocks noChangeShapeType="1"/>
            </p:cNvSpPr>
            <p:nvPr/>
          </p:nvSpPr>
          <p:spPr bwMode="auto">
            <a:xfrm>
              <a:off x="4848" y="124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Rectangle 25"/>
            <p:cNvSpPr>
              <a:spLocks noChangeArrowheads="1"/>
            </p:cNvSpPr>
            <p:nvPr/>
          </p:nvSpPr>
          <p:spPr bwMode="auto">
            <a:xfrm>
              <a:off x="364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Rectangle 26"/>
            <p:cNvSpPr>
              <a:spLocks noChangeArrowheads="1"/>
            </p:cNvSpPr>
            <p:nvPr/>
          </p:nvSpPr>
          <p:spPr bwMode="auto">
            <a:xfrm>
              <a:off x="532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7" name="Oval 27"/>
            <p:cNvSpPr>
              <a:spLocks noChangeArrowheads="1"/>
            </p:cNvSpPr>
            <p:nvPr/>
          </p:nvSpPr>
          <p:spPr bwMode="auto">
            <a:xfrm>
              <a:off x="499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Oval 28"/>
            <p:cNvSpPr>
              <a:spLocks noChangeArrowheads="1"/>
            </p:cNvSpPr>
            <p:nvPr/>
          </p:nvSpPr>
          <p:spPr bwMode="auto">
            <a:xfrm>
              <a:off x="465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Text Box 29"/>
            <p:cNvSpPr txBox="1">
              <a:spLocks noChangeArrowheads="1"/>
            </p:cNvSpPr>
            <p:nvPr/>
          </p:nvSpPr>
          <p:spPr bwMode="auto">
            <a:xfrm>
              <a:off x="3651" y="211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7</a:t>
              </a:r>
            </a:p>
          </p:txBody>
        </p:sp>
        <p:sp>
          <p:nvSpPr>
            <p:cNvPr id="11300" name="Text Box 30"/>
            <p:cNvSpPr txBox="1">
              <a:spLocks noChangeArrowheads="1"/>
            </p:cNvSpPr>
            <p:nvPr/>
          </p:nvSpPr>
          <p:spPr bwMode="auto">
            <a:xfrm>
              <a:off x="3984" y="2112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8</a:t>
              </a:r>
            </a:p>
          </p:txBody>
        </p:sp>
        <p:sp>
          <p:nvSpPr>
            <p:cNvPr id="11301" name="Text Box 31"/>
            <p:cNvSpPr txBox="1">
              <a:spLocks noChangeArrowheads="1"/>
            </p:cNvSpPr>
            <p:nvPr/>
          </p:nvSpPr>
          <p:spPr bwMode="auto">
            <a:xfrm>
              <a:off x="4332" y="2115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9</a:t>
              </a:r>
            </a:p>
          </p:txBody>
        </p:sp>
        <p:sp>
          <p:nvSpPr>
            <p:cNvPr id="11302" name="Text Box 32"/>
            <p:cNvSpPr txBox="1">
              <a:spLocks noChangeArrowheads="1"/>
            </p:cNvSpPr>
            <p:nvPr/>
          </p:nvSpPr>
          <p:spPr bwMode="auto">
            <a:xfrm>
              <a:off x="5232" y="1056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1303" name="Text Box 33"/>
            <p:cNvSpPr txBox="1">
              <a:spLocks noChangeArrowheads="1"/>
            </p:cNvSpPr>
            <p:nvPr/>
          </p:nvSpPr>
          <p:spPr bwMode="auto">
            <a:xfrm>
              <a:off x="4604" y="2115"/>
              <a:ext cx="4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10</a:t>
              </a:r>
            </a:p>
          </p:txBody>
        </p:sp>
        <p:sp>
          <p:nvSpPr>
            <p:cNvPr id="11304" name="Line 34"/>
            <p:cNvSpPr>
              <a:spLocks noChangeShapeType="1"/>
            </p:cNvSpPr>
            <p:nvPr/>
          </p:nvSpPr>
          <p:spPr bwMode="auto">
            <a:xfrm>
              <a:off x="3744" y="177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35"/>
            <p:cNvSpPr>
              <a:spLocks noChangeShapeType="1"/>
            </p:cNvSpPr>
            <p:nvPr/>
          </p:nvSpPr>
          <p:spPr bwMode="auto">
            <a:xfrm>
              <a:off x="446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36"/>
            <p:cNvSpPr>
              <a:spLocks noChangeShapeType="1"/>
            </p:cNvSpPr>
            <p:nvPr/>
          </p:nvSpPr>
          <p:spPr bwMode="auto">
            <a:xfrm>
              <a:off x="480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37"/>
            <p:cNvSpPr>
              <a:spLocks noChangeShapeType="1"/>
            </p:cNvSpPr>
            <p:nvPr/>
          </p:nvSpPr>
          <p:spPr bwMode="auto">
            <a:xfrm>
              <a:off x="508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38"/>
            <p:cNvSpPr>
              <a:spLocks noChangeShapeType="1"/>
            </p:cNvSpPr>
            <p:nvPr/>
          </p:nvSpPr>
          <p:spPr bwMode="auto">
            <a:xfrm>
              <a:off x="547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39"/>
            <p:cNvSpPr>
              <a:spLocks noChangeShapeType="1"/>
            </p:cNvSpPr>
            <p:nvPr/>
          </p:nvSpPr>
          <p:spPr bwMode="auto">
            <a:xfrm>
              <a:off x="4704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10" name="Rectangle 40"/>
            <p:cNvSpPr>
              <a:spLocks noChangeArrowheads="1"/>
            </p:cNvSpPr>
            <p:nvPr/>
          </p:nvSpPr>
          <p:spPr bwMode="auto">
            <a:xfrm>
              <a:off x="204" y="34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Ⅰ</a:t>
              </a:r>
            </a:p>
          </p:txBody>
        </p:sp>
        <p:sp>
          <p:nvSpPr>
            <p:cNvPr id="11311" name="Rectangle 41"/>
            <p:cNvSpPr>
              <a:spLocks noChangeArrowheads="1"/>
            </p:cNvSpPr>
            <p:nvPr/>
          </p:nvSpPr>
          <p:spPr bwMode="auto">
            <a:xfrm>
              <a:off x="204" y="107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Ⅱ</a:t>
              </a:r>
            </a:p>
          </p:txBody>
        </p:sp>
        <p:sp>
          <p:nvSpPr>
            <p:cNvPr id="11312" name="Rectangle 42"/>
            <p:cNvSpPr>
              <a:spLocks noChangeArrowheads="1"/>
            </p:cNvSpPr>
            <p:nvPr/>
          </p:nvSpPr>
          <p:spPr bwMode="auto">
            <a:xfrm>
              <a:off x="144" y="1779"/>
              <a:ext cx="3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 Ⅲ</a:t>
              </a:r>
            </a:p>
          </p:txBody>
        </p:sp>
        <p:sp>
          <p:nvSpPr>
            <p:cNvPr id="11313" name="Line 43"/>
            <p:cNvSpPr>
              <a:spLocks noChangeShapeType="1"/>
            </p:cNvSpPr>
            <p:nvPr/>
          </p:nvSpPr>
          <p:spPr bwMode="auto">
            <a:xfrm flipH="1">
              <a:off x="1584" y="96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44"/>
            <p:cNvSpPr>
              <a:spLocks noChangeShapeType="1"/>
            </p:cNvSpPr>
            <p:nvPr/>
          </p:nvSpPr>
          <p:spPr bwMode="auto">
            <a:xfrm>
              <a:off x="1584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Rectangle 45"/>
            <p:cNvSpPr>
              <a:spLocks noChangeArrowheads="1"/>
            </p:cNvSpPr>
            <p:nvPr/>
          </p:nvSpPr>
          <p:spPr bwMode="auto">
            <a:xfrm>
              <a:off x="1440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Rectangle 46"/>
            <p:cNvSpPr>
              <a:spLocks noChangeArrowheads="1"/>
            </p:cNvSpPr>
            <p:nvPr/>
          </p:nvSpPr>
          <p:spPr bwMode="auto">
            <a:xfrm>
              <a:off x="1680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1317" name="Line 47"/>
            <p:cNvSpPr>
              <a:spLocks noChangeShapeType="1"/>
            </p:cNvSpPr>
            <p:nvPr/>
          </p:nvSpPr>
          <p:spPr bwMode="auto">
            <a:xfrm flipH="1">
              <a:off x="1056" y="120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Line 48"/>
            <p:cNvSpPr>
              <a:spLocks noChangeShapeType="1"/>
            </p:cNvSpPr>
            <p:nvPr/>
          </p:nvSpPr>
          <p:spPr bwMode="auto">
            <a:xfrm>
              <a:off x="1248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Oval 49"/>
            <p:cNvSpPr>
              <a:spLocks noChangeArrowheads="1"/>
            </p:cNvSpPr>
            <p:nvPr/>
          </p:nvSpPr>
          <p:spPr bwMode="auto">
            <a:xfrm>
              <a:off x="816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0" name="Oval 50"/>
            <p:cNvSpPr>
              <a:spLocks noChangeArrowheads="1"/>
            </p:cNvSpPr>
            <p:nvPr/>
          </p:nvSpPr>
          <p:spPr bwMode="auto">
            <a:xfrm>
              <a:off x="432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1" name="Line 51"/>
            <p:cNvSpPr>
              <a:spLocks noChangeShapeType="1"/>
            </p:cNvSpPr>
            <p:nvPr/>
          </p:nvSpPr>
          <p:spPr bwMode="auto">
            <a:xfrm>
              <a:off x="374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Rectangle 52"/>
            <p:cNvSpPr>
              <a:spLocks noChangeArrowheads="1"/>
            </p:cNvSpPr>
            <p:nvPr/>
          </p:nvSpPr>
          <p:spPr bwMode="auto">
            <a:xfrm>
              <a:off x="3984" y="1920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3" name="Line 53"/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Line 54"/>
            <p:cNvSpPr>
              <a:spLocks noChangeShapeType="1"/>
            </p:cNvSpPr>
            <p:nvPr/>
          </p:nvSpPr>
          <p:spPr bwMode="auto">
            <a:xfrm>
              <a:off x="2544" y="12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Line 55"/>
            <p:cNvSpPr>
              <a:spLocks noChangeShapeType="1"/>
            </p:cNvSpPr>
            <p:nvPr/>
          </p:nvSpPr>
          <p:spPr bwMode="auto">
            <a:xfrm>
              <a:off x="2832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Line 56"/>
            <p:cNvSpPr>
              <a:spLocks noChangeShapeType="1"/>
            </p:cNvSpPr>
            <p:nvPr/>
          </p:nvSpPr>
          <p:spPr bwMode="auto">
            <a:xfrm>
              <a:off x="2256" y="177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Line 57"/>
            <p:cNvSpPr>
              <a:spLocks noChangeShapeType="1"/>
            </p:cNvSpPr>
            <p:nvPr/>
          </p:nvSpPr>
          <p:spPr bwMode="auto">
            <a:xfrm>
              <a:off x="225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Line 58"/>
            <p:cNvSpPr>
              <a:spLocks noChangeShapeType="1"/>
            </p:cNvSpPr>
            <p:nvPr/>
          </p:nvSpPr>
          <p:spPr bwMode="auto">
            <a:xfrm>
              <a:off x="331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Rectangle 59"/>
            <p:cNvSpPr>
              <a:spLocks noChangeArrowheads="1"/>
            </p:cNvSpPr>
            <p:nvPr/>
          </p:nvSpPr>
          <p:spPr bwMode="auto">
            <a:xfrm>
              <a:off x="316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0" name="Rectangle 60"/>
            <p:cNvSpPr>
              <a:spLocks noChangeArrowheads="1"/>
            </p:cNvSpPr>
            <p:nvPr/>
          </p:nvSpPr>
          <p:spPr bwMode="auto">
            <a:xfrm>
              <a:off x="2160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Line 61"/>
            <p:cNvSpPr>
              <a:spLocks noChangeShapeType="1"/>
            </p:cNvSpPr>
            <p:nvPr/>
          </p:nvSpPr>
          <p:spPr bwMode="auto">
            <a:xfrm>
              <a:off x="768" y="177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Oval 62"/>
            <p:cNvSpPr>
              <a:spLocks noChangeArrowheads="1"/>
            </p:cNvSpPr>
            <p:nvPr/>
          </p:nvSpPr>
          <p:spPr bwMode="auto">
            <a:xfrm>
              <a:off x="67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3" name="Oval 63"/>
            <p:cNvSpPr>
              <a:spLocks noChangeArrowheads="1"/>
            </p:cNvSpPr>
            <p:nvPr/>
          </p:nvSpPr>
          <p:spPr bwMode="auto">
            <a:xfrm>
              <a:off x="144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4" name="Oval 64"/>
            <p:cNvSpPr>
              <a:spLocks noChangeArrowheads="1"/>
            </p:cNvSpPr>
            <p:nvPr/>
          </p:nvSpPr>
          <p:spPr bwMode="auto">
            <a:xfrm>
              <a:off x="177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5" name="Rectangle 65"/>
            <p:cNvSpPr>
              <a:spLocks noChangeArrowheads="1"/>
            </p:cNvSpPr>
            <p:nvPr/>
          </p:nvSpPr>
          <p:spPr bwMode="auto">
            <a:xfrm>
              <a:off x="1008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6" name="Line 66"/>
            <p:cNvSpPr>
              <a:spLocks noChangeShapeType="1"/>
            </p:cNvSpPr>
            <p:nvPr/>
          </p:nvSpPr>
          <p:spPr bwMode="auto">
            <a:xfrm>
              <a:off x="158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Line 67"/>
            <p:cNvSpPr>
              <a:spLocks noChangeShapeType="1"/>
            </p:cNvSpPr>
            <p:nvPr/>
          </p:nvSpPr>
          <p:spPr bwMode="auto">
            <a:xfrm>
              <a:off x="115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Line 68"/>
            <p:cNvSpPr>
              <a:spLocks noChangeShapeType="1"/>
            </p:cNvSpPr>
            <p:nvPr/>
          </p:nvSpPr>
          <p:spPr bwMode="auto">
            <a:xfrm>
              <a:off x="76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Line 69"/>
            <p:cNvSpPr>
              <a:spLocks noChangeShapeType="1"/>
            </p:cNvSpPr>
            <p:nvPr/>
          </p:nvSpPr>
          <p:spPr bwMode="auto">
            <a:xfrm>
              <a:off x="192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Rectangle 70"/>
            <p:cNvSpPr>
              <a:spLocks noChangeArrowheads="1"/>
            </p:cNvSpPr>
            <p:nvPr/>
          </p:nvSpPr>
          <p:spPr bwMode="auto">
            <a:xfrm>
              <a:off x="576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341" name="Rectangle 71"/>
            <p:cNvSpPr>
              <a:spLocks noChangeArrowheads="1"/>
            </p:cNvSpPr>
            <p:nvPr/>
          </p:nvSpPr>
          <p:spPr bwMode="auto">
            <a:xfrm>
              <a:off x="657" y="2160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342" name="Rectangle 72"/>
            <p:cNvSpPr>
              <a:spLocks noChangeArrowheads="1"/>
            </p:cNvSpPr>
            <p:nvPr/>
          </p:nvSpPr>
          <p:spPr bwMode="auto">
            <a:xfrm>
              <a:off x="2156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５</a:t>
              </a:r>
            </a:p>
          </p:txBody>
        </p:sp>
        <p:sp>
          <p:nvSpPr>
            <p:cNvPr id="11343" name="Rectangle 73"/>
            <p:cNvSpPr>
              <a:spLocks noChangeArrowheads="1"/>
            </p:cNvSpPr>
            <p:nvPr/>
          </p:nvSpPr>
          <p:spPr bwMode="auto">
            <a:xfrm>
              <a:off x="1772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４</a:t>
              </a:r>
            </a:p>
          </p:txBody>
        </p:sp>
        <p:sp>
          <p:nvSpPr>
            <p:cNvPr id="11344" name="Rectangle 74"/>
            <p:cNvSpPr>
              <a:spLocks noChangeArrowheads="1"/>
            </p:cNvSpPr>
            <p:nvPr/>
          </p:nvSpPr>
          <p:spPr bwMode="auto">
            <a:xfrm>
              <a:off x="1383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３</a:t>
              </a:r>
            </a:p>
          </p:txBody>
        </p:sp>
        <p:sp>
          <p:nvSpPr>
            <p:cNvPr id="11345" name="Rectangle 75"/>
            <p:cNvSpPr>
              <a:spLocks noChangeArrowheads="1"/>
            </p:cNvSpPr>
            <p:nvPr/>
          </p:nvSpPr>
          <p:spPr bwMode="auto">
            <a:xfrm>
              <a:off x="975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２</a:t>
              </a:r>
            </a:p>
          </p:txBody>
        </p:sp>
        <p:sp>
          <p:nvSpPr>
            <p:cNvPr id="11346" name="Rectangle 76"/>
            <p:cNvSpPr>
              <a:spLocks noChangeArrowheads="1"/>
            </p:cNvSpPr>
            <p:nvPr/>
          </p:nvSpPr>
          <p:spPr bwMode="auto">
            <a:xfrm>
              <a:off x="3216" y="2115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1347" name="Rectangle 77"/>
            <p:cNvSpPr>
              <a:spLocks noChangeArrowheads="1"/>
            </p:cNvSpPr>
            <p:nvPr/>
          </p:nvSpPr>
          <p:spPr bwMode="auto">
            <a:xfrm>
              <a:off x="4944" y="2124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11</a:t>
              </a:r>
            </a:p>
          </p:txBody>
        </p:sp>
        <p:sp>
          <p:nvSpPr>
            <p:cNvPr id="11348" name="Rectangle 78"/>
            <p:cNvSpPr>
              <a:spLocks noChangeArrowheads="1"/>
            </p:cNvSpPr>
            <p:nvPr/>
          </p:nvSpPr>
          <p:spPr bwMode="auto">
            <a:xfrm>
              <a:off x="5284" y="2115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12</a:t>
              </a:r>
            </a:p>
          </p:txBody>
        </p:sp>
      </p:grpSp>
      <p:grpSp>
        <p:nvGrpSpPr>
          <p:cNvPr id="11267" name="Group 85"/>
          <p:cNvGrpSpPr>
            <a:grpSpLocks/>
          </p:cNvGrpSpPr>
          <p:nvPr/>
        </p:nvGrpSpPr>
        <p:grpSpPr bwMode="auto">
          <a:xfrm>
            <a:off x="396875" y="4797425"/>
            <a:ext cx="8516938" cy="1455738"/>
            <a:chOff x="250" y="3022"/>
            <a:chExt cx="5365" cy="917"/>
          </a:xfrm>
        </p:grpSpPr>
        <p:grpSp>
          <p:nvGrpSpPr>
            <p:cNvPr id="11269" name="Group 82"/>
            <p:cNvGrpSpPr>
              <a:grpSpLocks/>
            </p:cNvGrpSpPr>
            <p:nvPr/>
          </p:nvGrpSpPr>
          <p:grpSpPr bwMode="auto">
            <a:xfrm>
              <a:off x="2747" y="3067"/>
              <a:ext cx="736" cy="243"/>
              <a:chOff x="2792" y="2840"/>
              <a:chExt cx="736" cy="243"/>
            </a:xfrm>
          </p:grpSpPr>
          <p:sp>
            <p:nvSpPr>
              <p:cNvPr id="11276" name="Rectangle 2"/>
              <p:cNvSpPr>
                <a:spLocks noChangeArrowheads="1"/>
              </p:cNvSpPr>
              <p:nvPr/>
            </p:nvSpPr>
            <p:spPr bwMode="auto">
              <a:xfrm>
                <a:off x="2792" y="2843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7" name="Oval 3"/>
              <p:cNvSpPr>
                <a:spLocks noChangeArrowheads="1"/>
              </p:cNvSpPr>
              <p:nvPr/>
            </p:nvSpPr>
            <p:spPr bwMode="auto">
              <a:xfrm>
                <a:off x="3288" y="284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0" name="Group 81"/>
            <p:cNvGrpSpPr>
              <a:grpSpLocks/>
            </p:cNvGrpSpPr>
            <p:nvPr/>
          </p:nvGrpSpPr>
          <p:grpSpPr bwMode="auto">
            <a:xfrm>
              <a:off x="2744" y="3657"/>
              <a:ext cx="739" cy="240"/>
              <a:chOff x="2789" y="3430"/>
              <a:chExt cx="739" cy="240"/>
            </a:xfrm>
          </p:grpSpPr>
          <p:sp>
            <p:nvSpPr>
              <p:cNvPr id="11274" name="Rectangle 4"/>
              <p:cNvSpPr>
                <a:spLocks noChangeArrowheads="1"/>
              </p:cNvSpPr>
              <p:nvPr/>
            </p:nvSpPr>
            <p:spPr bwMode="auto">
              <a:xfrm>
                <a:off x="2789" y="3430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5" name="Oval 5"/>
              <p:cNvSpPr>
                <a:spLocks noChangeArrowheads="1"/>
              </p:cNvSpPr>
              <p:nvPr/>
            </p:nvSpPr>
            <p:spPr bwMode="auto">
              <a:xfrm>
                <a:off x="3288" y="3430"/>
                <a:ext cx="240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71" name="Text Box 6"/>
            <p:cNvSpPr txBox="1">
              <a:spLocks noChangeArrowheads="1"/>
            </p:cNvSpPr>
            <p:nvPr/>
          </p:nvSpPr>
          <p:spPr bwMode="auto">
            <a:xfrm>
              <a:off x="3606" y="3022"/>
              <a:ext cx="200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FArdent"/>
                  <a:ea typeface="华文中宋"/>
                  <a:cs typeface="华文中宋"/>
                </a:rPr>
                <a:t>色觉正常男女</a:t>
              </a:r>
            </a:p>
          </p:txBody>
        </p:sp>
        <p:sp>
          <p:nvSpPr>
            <p:cNvPr id="11272" name="Text Box 7"/>
            <p:cNvSpPr txBox="1">
              <a:spLocks noChangeArrowheads="1"/>
            </p:cNvSpPr>
            <p:nvPr/>
          </p:nvSpPr>
          <p:spPr bwMode="auto">
            <a:xfrm>
              <a:off x="3606" y="3612"/>
              <a:ext cx="19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/>
                  <a:cs typeface="华文中宋"/>
                </a:rPr>
                <a:t>红绿色盲男女</a:t>
              </a:r>
            </a:p>
          </p:txBody>
        </p:sp>
        <p:sp>
          <p:nvSpPr>
            <p:cNvPr id="11273" name="Rectangle 80"/>
            <p:cNvSpPr>
              <a:spLocks noChangeArrowheads="1"/>
            </p:cNvSpPr>
            <p:nvPr/>
          </p:nvSpPr>
          <p:spPr bwMode="auto">
            <a:xfrm>
              <a:off x="250" y="3022"/>
              <a:ext cx="2132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华文中宋"/>
                  <a:ea typeface="华文中宋"/>
                  <a:cs typeface="华文中宋"/>
                </a:rPr>
                <a:t>罗马数字表示代</a:t>
              </a:r>
            </a:p>
            <a:p>
              <a:endParaRPr lang="zh-CN" altLang="en-US">
                <a:latin typeface="华文中宋"/>
                <a:ea typeface="华文中宋"/>
                <a:cs typeface="华文中宋"/>
              </a:endParaRPr>
            </a:p>
            <a:p>
              <a:r>
                <a:rPr lang="zh-CN" altLang="en-US">
                  <a:latin typeface="华文中宋"/>
                  <a:ea typeface="华文中宋"/>
                  <a:cs typeface="华文中宋"/>
                </a:rPr>
                <a:t>阿拉伯数字表示个体</a:t>
              </a:r>
            </a:p>
          </p:txBody>
        </p:sp>
      </p:grpSp>
      <p:sp>
        <p:nvSpPr>
          <p:cNvPr id="13395" name="Text Box 83"/>
          <p:cNvSpPr txBox="1">
            <a:spLocks noChangeArrowheads="1"/>
          </p:cNvSpPr>
          <p:nvPr/>
        </p:nvSpPr>
        <p:spPr bwMode="auto">
          <a:xfrm>
            <a:off x="395288" y="260350"/>
            <a:ext cx="8424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一、</a:t>
            </a:r>
            <a:r>
              <a:rPr lang="zh-CN" altLang="en-US" sz="4400">
                <a:latin typeface="华文新魏" pitchFamily="2" charset="-122"/>
                <a:ea typeface="华文新魏" pitchFamily="2" charset="-122"/>
              </a:rPr>
              <a:t>红绿色盲病</a:t>
            </a:r>
            <a:r>
              <a:rPr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的遗传分析</a:t>
            </a:r>
            <a:endParaRPr lang="zh-CN" altLang="en-US" sz="44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1268</Words>
  <Application>Microsoft Office PowerPoint</Application>
  <PresentationFormat>全屏显示(4:3)</PresentationFormat>
  <Paragraphs>301</Paragraphs>
  <Slides>40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2" baseType="lpstr">
      <vt:lpstr>默认设计模板</vt:lpstr>
      <vt:lpstr>位图图像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判断遗传病的口决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Company>szsy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zzm</dc:creator>
  <cp:lastModifiedBy>USER</cp:lastModifiedBy>
  <cp:revision>155</cp:revision>
  <dcterms:created xsi:type="dcterms:W3CDTF">2002-03-20T02:32:55Z</dcterms:created>
  <dcterms:modified xsi:type="dcterms:W3CDTF">2012-04-06T04:45:44Z</dcterms:modified>
</cp:coreProperties>
</file>